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80" r:id="rId2"/>
    <p:sldId id="281" r:id="rId3"/>
    <p:sldId id="282" r:id="rId4"/>
    <p:sldId id="283" r:id="rId5"/>
    <p:sldId id="284" r:id="rId6"/>
    <p:sldId id="305"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096" autoAdjust="0"/>
  </p:normalViewPr>
  <p:slideViewPr>
    <p:cSldViewPr>
      <p:cViewPr>
        <p:scale>
          <a:sx n="109" d="100"/>
          <a:sy n="109" d="100"/>
        </p:scale>
        <p:origin x="-348" y="6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E5F5-7C5F-E649-BE05-7FD353E34338}" type="datetimeFigureOut">
              <a:rPr lang="en-US" smtClean="0"/>
              <a:t>6/30/2017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A68DA5-403C-F347-A936-117856279919}" type="slidenum">
              <a:rPr lang="en-US" smtClean="0"/>
              <a:t>‹#›</a:t>
            </a:fld>
            <a:endParaRPr lang="en-US"/>
          </a:p>
        </p:txBody>
      </p:sp>
    </p:spTree>
    <p:extLst>
      <p:ext uri="{BB962C8B-B14F-4D97-AF65-F5344CB8AC3E}">
        <p14:creationId xmlns:p14="http://schemas.microsoft.com/office/powerpoint/2010/main" val="4243964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55931-8FBE-4DA2-878B-3EA2A77FB4E6}" type="datetimeFigureOut">
              <a:rPr lang="en-US" smtClean="0"/>
              <a:t>6/30/2017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3F7E6-BCF9-4468-8B9B-41A44BB51A5B}" type="slidenum">
              <a:rPr lang="en-US" smtClean="0"/>
              <a:t>‹#›</a:t>
            </a:fld>
            <a:endParaRPr lang="en-US"/>
          </a:p>
        </p:txBody>
      </p:sp>
    </p:spTree>
    <p:extLst>
      <p:ext uri="{BB962C8B-B14F-4D97-AF65-F5344CB8AC3E}">
        <p14:creationId xmlns:p14="http://schemas.microsoft.com/office/powerpoint/2010/main" val="12119667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la lógica en la que se basa la regla de maximización de los beneficios, CM = IM, analizada anteriormente. Aplícala a este gráfico utilizando otras cantidades distintas de 500 para mostrarla. Por ejemplo, en 100 millones de unidades, el ingreso marginal de la última unidad es de 5$, mientras que el coste de producirla es de 1$; por tanto, se debe producir y vender. En cambio, la 550ª unidad tiene un ingreso marginal de 0,50$ y el mismo coste de 1$; por tanto, no se debe producir y vender. El beneficio se maximiza, pues, en el punto en el que IM = CM, en 500 millones de unidades de producción.</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Los alumnos a veces creen que los descuentos basados en el volumen son una forma de discriminación de precios. Cuando se basan en las economías de escala del productor, no son discriminación de precios sino que se deben a que el coste más bajo por unidad se traslada al consumidor.</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10</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11</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12</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 curva de demanda refleja la disposición a pagar. El lado izquierdo del gráfico es el lado derecho del gráfico anterior y muestra el excedente del monopolista y el excedente del consumidor cuando el monopolista cobra un único precio. Pero si el monopolista puede cobrar un precio distinto a cada consumidor, no queda excedente del consumidor; todo va a parar al monopolista. Por tanto, la discriminación perfecta de precios maximiza el excedente (no hay pérdida de eficiencia); lo que ocurre simplemente es que todo va a parar al monopolista.</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Pregunta a los alumnos si creen que la discriminación perfecta de precios es frecuente. Deben ser capaces de ver que es muy difícil que un monopolista sepa cuál es la disposición de cada consumidor a pagar.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C3F7E6-BCF9-4468-8B9B-41A44BB51A5B}" type="slidenum">
              <a:rPr lang="en-US" smtClean="0"/>
              <a:t>13</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14</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 a los alumnos que con la discriminación de precios de tercer grado, las empresas crean en realidad mercados diferentes de su producto.</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15</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por qué una empresa tendría problemas para dividir su base de clientes en diferentes mercados. Pon el ejemplo de los descuentos que se realizan a las personas mayores. Pregúntales por qué piensan las empresas que deben bajar el precio a las personas mayores: ¿se trata simplemente de honrarlas debido a su edad? Los alumnos acabarán respondiendo que las personas mayores tienen más cuidado con el dinero. A partir de ahí, hazles ver que se trata de una cuestión de elasticidad. Las empresas bajarán el precio a los subgrupos cuya elasticidad de la demanda sea mayor. Pregúntales qué ocurre con el ingreso cuando la demanda es elástica y el precio baja (el ingreso aumenta). En el caso del otro subgrupo que tiene una demanda inelástica, pregúntales qué ocurre con el ingreso cuando sube el precio (el ingreso aumenta). Por tanto, la discriminación de precios permite a una empresa aumentar el ingreso SI los subgrupos tienen diferentes elasticidades de la demanda bajando el precio al grupo elástico y subiéndoselo al grupo inelástico. </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Pregunta a los alumnos: si fueras miembro del grupo inelástico y tuvieras que pagar un precio más alto, ¿qué querrías hacer? Querrían convertirse en miembros del grupo que paga el precio más bajo. Por tanto, para que el discriminador de precios tenga éxito, tiene que encontrar la manera de impedir que los miembros de un grupo se pasen al que paga el precio más bajo, por lo que piden el documento de identidad o algún otro tipo de prueba.</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16</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la discriminación de precios es una cosa cuando las empresas saben que los grupos de clientes tienen diferentes elasticidades y pueden impedir que estos pasen del grupo que paga un elevado precio al grupo que paga un bajo precio. Pero ¿qué ocurre si no saben cuál es la disposición de los clientes a pagar?</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Diles a los alumnos que la buena noticia desde el punto de vista de la empresa es que nuestros actos les dan a las empresas una idea de cuál es nuestra elasticidad.</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17</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 a los alumnos que todas estas actividades envían información a las empresas sobre nuestra elasticidad. Si acudimos a las ventas de Black Friday, les decimos a las empresas que tenemos una demanda elástica; si compramos un libro de tapa dura antes de que salga en tapa blanda, les decimos a las empresas que nuestra demanda es inelástica, lo mismo que si hacemos cola para conseguir el último modelo del iPhone.</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18</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Las empresas también obtienen información sobre nuestras elasticidades ofreciendo vales de reembolso. Si nos tomamos la molestia de rellenar un impreso para obtener un reembolso, eso le indica a la empresa que nuestra curva de demanda es bastante elástica y puede ajustar la publicidad por correo en consecuencia. Si hace el descuento simplemente en el momento de la compra, la gente que tiene una demanda inelástica conseguirá el producto a un precio más bajo, a pesar de que puede estar dispuesta a pagar un precio más alto por él.</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19</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que un monopolista no puede cobrar el precio que quiera por la cantidad que desee vender. El monopolista elije uno de ellos y el mercado elige el otro. Este monopolista elige una cantidad de 500 millones; por tanto, la “elección” del precio es, en realidad, el precio que soportará el mercado. Tal vez sea útil trazar una curva de demanda (sin ningún ingreso marginal o coste marginal) e indicar una cantidad de 500. Pregunta a continuación a los alumnos cómo pueden averiguar cuánto estarían dispuestos a pagar los consumidores por la cantidad de 500. Dirán que la curva de demanda suministra esa información. Diles que la transparencia 12.9 es igual con dos curvas más, pero la lógica es la misma: el mercado determina cuál será el precio para una cantidad de 500: 3,50$.</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20</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21</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22</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23</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24</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este gráfico, analizado antes. En el panel (b), el precio eficiente o socialmente óptimo era de 1$, pero el monopolista quiere cobrar 3,50$ porque ese precio corresponde al nivel de producción </a:t>
            </a:r>
            <a:r>
              <a:rPr lang="es-ES" sz="1200" kern="1200" dirty="0" err="1" smtClean="0">
                <a:solidFill>
                  <a:schemeClr val="tx1"/>
                </a:solidFill>
                <a:effectLst/>
                <a:latin typeface="+mn-lt"/>
                <a:ea typeface="+mn-ea"/>
                <a:cs typeface="+mn-cs"/>
              </a:rPr>
              <a:t>maximizador</a:t>
            </a:r>
            <a:r>
              <a:rPr lang="es-ES" sz="1200" kern="1200" dirty="0" smtClean="0">
                <a:solidFill>
                  <a:schemeClr val="tx1"/>
                </a:solidFill>
                <a:effectLst/>
                <a:latin typeface="+mn-lt"/>
                <a:ea typeface="+mn-ea"/>
                <a:cs typeface="+mn-cs"/>
              </a:rPr>
              <a:t> del beneficio. El gobierno podría obligar a esta empresa a producir 1.000 unidades (y cobrar 1$), o sea, en el punto en el que P = CM. Sin embargo, si CTM es superior a 1$, esta empresa dirá que experimentará pérdidas económicas. Por tanto, el gobierno podría obligar a fijar el precio en el punto en el que P = CTM, lo cual significaría que esta empresa obtendría un beneficio económico nulo, con un nivel de producción comprendido entre 500 y 1.000 y un precio comprendido entre 1$ y 3,50$.</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25</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si, una vez obtenida toda esta información sobre los monopolios, estos tienen algo bueno. Muchos dirán que no, que son ineficientes y cobran unos precios más altos que un competidor perfecto: las dos respuestas son correctas. Recuérdales las barreras de entrada, especialmente el monopolio natural y la protección por medio de patentes. Pregúntales qué creen que ocurriría si la compañía eléctrica tuviera de repente 4 nuevos competidores. Pregúntales qué empresa invertiría, por ejemplo, en el desarrollo de nuevos medicamentos si no pudiera ser protegida por medio de patentes. Señálales que los monopolios son ineficientes, pero que también aportan al mercado la innovación necesaria, innovación que no se realizaría si las empresas no pudieran estar seguras de que obtendrán beneficios durante algún tiempo.</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26</a:t>
            </a:fld>
            <a:endParaRPr lang="en-US"/>
          </a:p>
        </p:txBody>
      </p:sp>
    </p:spTree>
    <p:extLst>
      <p:ext uri="{BB962C8B-B14F-4D97-AF65-F5344CB8AC3E}">
        <p14:creationId xmlns:p14="http://schemas.microsoft.com/office/powerpoint/2010/main" val="316058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Utilización del precio y la cantidad </a:t>
            </a:r>
            <a:r>
              <a:rPr lang="es-ES" sz="1200" kern="1200" dirty="0" err="1" smtClean="0">
                <a:solidFill>
                  <a:schemeClr val="tx1"/>
                </a:solidFill>
                <a:effectLst/>
                <a:latin typeface="+mn-lt"/>
                <a:ea typeface="+mn-ea"/>
                <a:cs typeface="+mn-cs"/>
              </a:rPr>
              <a:t>maximizadores</a:t>
            </a:r>
            <a:r>
              <a:rPr lang="es-ES" sz="1200" kern="1200" dirty="0" smtClean="0">
                <a:solidFill>
                  <a:schemeClr val="tx1"/>
                </a:solidFill>
                <a:effectLst/>
                <a:latin typeface="+mn-lt"/>
                <a:ea typeface="+mn-ea"/>
                <a:cs typeface="+mn-cs"/>
              </a:rPr>
              <a:t> del beneficio y los datos de la transparencia 12.5.</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3</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Este gráfico muestra la misma información que la transparencia anterior. Señala que P &gt; CTM, por lo que esta empresa obtiene un beneficio económico. Pregunta si este beneficio se mantendrá a largo plazo. Los alumnos podrían decir que no porque recuerdan que el beneficio económico anima a nuevas empresas a entrar. Recuérdales que en el monopolio hay barreras a la entrada, por lo que los beneficios económicos se mantendrán.</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4</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5</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6</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Pide a los alumnos que recuerden cómo decide una empresa perfectamente competitiva la cantidad de producción: IM = CM. Pregúntales, además, por algo que también es cierto de IM y P en condiciones de competencia perfecta: P = IM. Señálales que el gráfico de la izquierda muestra una cantidad </a:t>
            </a:r>
            <a:r>
              <a:rPr lang="es-ES" sz="1200" kern="1200" dirty="0" err="1" smtClean="0">
                <a:solidFill>
                  <a:schemeClr val="tx1"/>
                </a:solidFill>
                <a:effectLst/>
                <a:latin typeface="+mn-lt"/>
                <a:ea typeface="+mn-ea"/>
                <a:cs typeface="+mn-cs"/>
              </a:rPr>
              <a:t>maximizadora</a:t>
            </a:r>
            <a:r>
              <a:rPr lang="es-ES" sz="1200" kern="1200" dirty="0" smtClean="0">
                <a:solidFill>
                  <a:schemeClr val="tx1"/>
                </a:solidFill>
                <a:effectLst/>
                <a:latin typeface="+mn-lt"/>
                <a:ea typeface="+mn-ea"/>
                <a:cs typeface="+mn-cs"/>
              </a:rPr>
              <a:t> del beneficio en la que IM = P = CM, o sea, 1.000 unidades. Esta es la producción eficiente, ya que la última unidad tiene un beneficio social marginal = el coste de producirla.</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gráfico de la derecha, se muestra la producción </a:t>
            </a:r>
            <a:r>
              <a:rPr lang="es-ES" sz="1200" kern="1200" dirty="0" err="1" smtClean="0">
                <a:solidFill>
                  <a:schemeClr val="tx1"/>
                </a:solidFill>
                <a:effectLst/>
                <a:latin typeface="+mn-lt"/>
                <a:ea typeface="+mn-ea"/>
                <a:cs typeface="+mn-cs"/>
              </a:rPr>
              <a:t>maximizadora</a:t>
            </a:r>
            <a:r>
              <a:rPr lang="es-ES" sz="1200" kern="1200" dirty="0" smtClean="0">
                <a:solidFill>
                  <a:schemeClr val="tx1"/>
                </a:solidFill>
                <a:effectLst/>
                <a:latin typeface="+mn-lt"/>
                <a:ea typeface="+mn-ea"/>
                <a:cs typeface="+mn-cs"/>
              </a:rPr>
              <a:t> del beneficio del monopolista: 500 unidades. Las unidades comprendidas entre 500 y 1.000 representan una pérdida de eficiencia, ya que la 600ª unidad (por ejemplo) tiene un beneficio marginal para la sociedad mayor que el valor de los recursos utilizados para crearla. Pero que esa unidad (o cualquiera del triángulo) no se producirá, ya que el monopolista decide maximizar su propio beneficio y no elige una cantidad que maximiza la eficiencia social.</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7</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Remite de nuevo al lado izquierdo de este gráfico. Si la cantidad eficiente son 1.000 unidades y el precio eficiente es de 1$, ¿qué podría hacer que este monopolista produjera en ese punto de la curva de demanda? Una solución extrema es que interviniera el gobierno y obligara al monopolista a producir como si fuera un competidor perfecto, aumentando la producción y bajando el precio.</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8</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9</a:t>
            </a:fld>
            <a:endParaRPr lang="en-US"/>
          </a:p>
        </p:txBody>
      </p:sp>
    </p:spTree>
    <p:extLst>
      <p:ext uri="{BB962C8B-B14F-4D97-AF65-F5344CB8AC3E}">
        <p14:creationId xmlns:p14="http://schemas.microsoft.com/office/powerpoint/2010/main" val="367918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10F21E-F723-41B8-9405-78CA124265B8}" type="datetime1">
              <a:rPr lang="en-US" smtClean="0"/>
              <a:t>6/30/2017</a:t>
            </a:fld>
            <a:endParaRPr lang="en-US"/>
          </a:p>
        </p:txBody>
      </p:sp>
      <p:sp>
        <p:nvSpPr>
          <p:cNvPr id="8" name="Slide Number Placeholder 7"/>
          <p:cNvSpPr>
            <a:spLocks noGrp="1"/>
          </p:cNvSpPr>
          <p:nvPr>
            <p:ph type="sldNum" sz="quarter" idx="11"/>
          </p:nvPr>
        </p:nvSpPr>
        <p:spPr/>
        <p:txBody>
          <a:bodyPr/>
          <a:lstStyle/>
          <a:p>
            <a:fld id="{3D3E26F0-5123-43A7-A506-9CCD312F49D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11528-C555-4F32-9514-A01E89DFAE59}"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0A4DA-22DD-4353-A372-33816A248221}"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DE8DE9-F66E-4673-9840-E9FEE5CE0411}"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3CFBD-06F2-4540-8779-5544369D2B5C}"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C64B1E-96F2-4E49-80DE-D28E5D37E61F}"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E26F0-5123-43A7-A506-9CCD312F49D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4083FDE-6CD5-4167-955D-A1A15DADCC7C}" type="datetime1">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E26F0-5123-43A7-A506-9CCD312F49D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6CADE2-1EED-4589-BC9E-7D135D6D1A75}" type="datetime1">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AE86F-AA32-41FD-802D-B09C23BF8DF2}" type="datetime1">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A6E19-52DD-481F-82E4-93C6F0724989}"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F4BBB-0A3B-4E68-A98A-7EAD88806B36}"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6313E88-383C-4468-9524-564613E84ECD}" type="datetime1">
              <a:rPr lang="en-US" smtClean="0"/>
              <a:t>6/30/2017</a:t>
            </a:fld>
            <a:endParaRPr lang="en-US"/>
          </a:p>
        </p:txBody>
      </p:sp>
      <p:sp>
        <p:nvSpPr>
          <p:cNvPr id="5" name="Footer Placeholder 4"/>
          <p:cNvSpPr>
            <a:spLocks noGrp="1"/>
          </p:cNvSpPr>
          <p:nvPr>
            <p:ph type="ftr" sz="quarter" idx="3"/>
          </p:nvPr>
        </p:nvSpPr>
        <p:spPr>
          <a:xfrm>
            <a:off x="3505200" y="632460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D3E26F0-5123-43A7-A506-9CCD312F49D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12.4 </a:t>
            </a:r>
            <a:r>
              <a:rPr lang="en-US" sz="2400" dirty="0" err="1" smtClean="0">
                <a:solidFill>
                  <a:schemeClr val="bg1"/>
                </a:solidFill>
                <a:latin typeface="Times New Roman" pitchFamily="18" charset="0"/>
                <a:cs typeface="Times New Roman" pitchFamily="18" charset="0"/>
              </a:rPr>
              <a:t>Elección</a:t>
            </a:r>
            <a:r>
              <a:rPr lang="en-US" sz="2400" dirty="0" smtClean="0">
                <a:solidFill>
                  <a:schemeClr val="bg1"/>
                </a:solidFill>
                <a:latin typeface="Times New Roman" pitchFamily="18" charset="0"/>
                <a:cs typeface="Times New Roman" pitchFamily="18" charset="0"/>
              </a:rPr>
              <a:t> de la </a:t>
            </a:r>
            <a:r>
              <a:rPr lang="en-US" sz="2400" dirty="0" err="1" smtClean="0">
                <a:solidFill>
                  <a:schemeClr val="bg1"/>
                </a:solidFill>
                <a:latin typeface="Times New Roman" pitchFamily="18" charset="0"/>
                <a:cs typeface="Times New Roman" pitchFamily="18" charset="0"/>
              </a:rPr>
              <a:t>cantidad</a:t>
            </a:r>
            <a:r>
              <a:rPr lang="en-US" sz="2400" dirty="0" smtClean="0">
                <a:solidFill>
                  <a:schemeClr val="bg1"/>
                </a:solidFill>
                <a:latin typeface="Times New Roman" pitchFamily="18" charset="0"/>
                <a:cs typeface="Times New Roman" pitchFamily="18" charset="0"/>
              </a:rPr>
              <a:t> y el </a:t>
            </a:r>
            <a:r>
              <a:rPr lang="en-US" sz="2400" dirty="0" err="1" smtClean="0">
                <a:solidFill>
                  <a:schemeClr val="bg1"/>
                </a:solidFill>
                <a:latin typeface="Times New Roman" pitchFamily="18" charset="0"/>
                <a:cs typeface="Times New Roman" pitchFamily="18" charset="0"/>
              </a:rPr>
              <a:t>precio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óptimos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Producción</a:t>
            </a:r>
            <a:r>
              <a:rPr lang="en-US" sz="2400" dirty="0" smtClean="0">
                <a:solidFill>
                  <a:schemeClr val="bg1"/>
                </a:solidFill>
                <a:latin typeface="Times New Roman" pitchFamily="18" charset="0"/>
                <a:cs typeface="Times New Roman" pitchFamily="18" charset="0"/>
              </a:rPr>
              <a:t> de la </a:t>
            </a:r>
            <a:r>
              <a:rPr lang="en-US" sz="2400" dirty="0" err="1" smtClean="0">
                <a:solidFill>
                  <a:schemeClr val="bg1"/>
                </a:solidFill>
                <a:latin typeface="Times New Roman" pitchFamily="18" charset="0"/>
                <a:cs typeface="Times New Roman" pitchFamily="18" charset="0"/>
              </a:rPr>
              <a:t>cantidad</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óptima</a:t>
            </a:r>
            <a:endParaRPr lang="en-US" sz="2400" dirty="0">
              <a:solidFill>
                <a:schemeClr val="bg1"/>
              </a:solidFill>
              <a:latin typeface="Times New Roman" pitchFamily="18" charset="0"/>
              <a:cs typeface="Times New Roman" pitchFamily="18" charset="0"/>
            </a:endParaRPr>
          </a:p>
        </p:txBody>
      </p:sp>
      <p:pic>
        <p:nvPicPr>
          <p:cNvPr id="7" name="Picture 6" descr="ALL_Exhibit_12.08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90800" y="1676400"/>
            <a:ext cx="3962400" cy="3831672"/>
          </a:xfrm>
          <a:prstGeom prst="rect">
            <a:avLst/>
          </a:prstGeom>
        </p:spPr>
      </p:pic>
      <p:pic>
        <p:nvPicPr>
          <p:cNvPr id="8" name="Picture 7" descr="ALL_Exhibit_12.08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90800" y="1676400"/>
            <a:ext cx="3962400" cy="3831672"/>
          </a:xfrm>
          <a:prstGeom prst="rect">
            <a:avLst/>
          </a:prstGeom>
        </p:spPr>
      </p:pic>
      <p:pic>
        <p:nvPicPr>
          <p:cNvPr id="9" name="Picture 8" descr="ALL_Exhibit_12.08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90800" y="1676400"/>
            <a:ext cx="3962400" cy="3831672"/>
          </a:xfrm>
          <a:prstGeom prst="rect">
            <a:avLst/>
          </a:prstGeom>
        </p:spPr>
      </p:pic>
      <p:pic>
        <p:nvPicPr>
          <p:cNvPr id="10" name="Picture 9" descr="ALL_Exhibit_12.08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590800" y="1676400"/>
            <a:ext cx="3962400" cy="3831672"/>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64491" y="1767083"/>
            <a:ext cx="4724400" cy="3995968"/>
          </a:xfrm>
          <a:prstGeom prst="rect">
            <a:avLst/>
          </a:prstGeom>
        </p:spPr>
      </p:pic>
      <p:sp>
        <p:nvSpPr>
          <p:cNvPr id="12" name="Title 1"/>
          <p:cNvSpPr>
            <a:spLocks noGrp="1"/>
          </p:cNvSpPr>
          <p:nvPr/>
        </p:nvSpPr>
        <p:spPr>
          <a:xfrm>
            <a:off x="1066800" y="5973442"/>
            <a:ext cx="6919783"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err="1" smtClean="0">
                <a:solidFill>
                  <a:schemeClr val="tx2">
                    <a:lumMod val="60000"/>
                    <a:lumOff val="40000"/>
                  </a:schemeClr>
                </a:solidFill>
                <a:latin typeface="HelveticaNeueLT Pro 65 Md"/>
                <a:cs typeface="HelveticaNeueLT Pro 65 Md"/>
              </a:rPr>
              <a:t>Figura</a:t>
            </a:r>
            <a:r>
              <a:rPr lang="en-US" sz="1400" kern="1200" dirty="0" smtClean="0">
                <a:solidFill>
                  <a:schemeClr val="tx2">
                    <a:lumMod val="60000"/>
                    <a:lumOff val="40000"/>
                  </a:schemeClr>
                </a:solidFill>
                <a:latin typeface="HelveticaNeueLT Pro 65 Md"/>
                <a:cs typeface="HelveticaNeueLT Pro 65 Md"/>
              </a:rPr>
              <a:t> 12.8 </a:t>
            </a:r>
            <a:r>
              <a:rPr lang="en-US" sz="1400" kern="1200" dirty="0" err="1" smtClean="0">
                <a:latin typeface="HelveticaNeueLT Pro 65 Md"/>
                <a:cs typeface="HelveticaNeueLT Pro 65 Md"/>
              </a:rPr>
              <a:t>Ingresos</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marginales</a:t>
            </a:r>
            <a:r>
              <a:rPr lang="en-US" sz="1400" kern="1200" dirty="0" smtClean="0">
                <a:latin typeface="HelveticaNeueLT Pro 65 Md"/>
                <a:cs typeface="HelveticaNeueLT Pro 65 Md"/>
              </a:rPr>
              <a:t> y </a:t>
            </a:r>
            <a:r>
              <a:rPr lang="en-US" sz="1400" kern="1200" dirty="0" err="1" smtClean="0">
                <a:latin typeface="HelveticaNeueLT Pro 65 Md"/>
                <a:cs typeface="HelveticaNeueLT Pro 65 Md"/>
              </a:rPr>
              <a:t>costes</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marginales</a:t>
            </a:r>
            <a:r>
              <a:rPr lang="en-US" sz="1400" kern="1200" dirty="0" smtClean="0">
                <a:latin typeface="HelveticaNeueLT Pro 65 Md"/>
                <a:cs typeface="HelveticaNeueLT Pro 65 Md"/>
              </a:rPr>
              <a:t> de Claritin</a:t>
            </a:r>
            <a:endParaRPr lang="en-US" sz="1400" kern="1200" dirty="0">
              <a:latin typeface="HelveticaNeueLT Pro 65 Md"/>
              <a:cs typeface="HelveticaNeueLT Pro 65 Md"/>
            </a:endParaRPr>
          </a:p>
        </p:txBody>
      </p:sp>
    </p:spTree>
    <p:extLst>
      <p:ext uri="{BB962C8B-B14F-4D97-AF65-F5344CB8AC3E}">
        <p14:creationId xmlns:p14="http://schemas.microsoft.com/office/powerpoint/2010/main" val="263205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7772400" cy="4524315"/>
          </a:xfrm>
          <a:prstGeom prst="rect">
            <a:avLst/>
          </a:prstGeom>
          <a:noFill/>
        </p:spPr>
        <p:txBody>
          <a:bodyPr wrap="square" rtlCol="0">
            <a:spAutoFit/>
          </a:bodyPr>
          <a:lstStyle/>
          <a:p>
            <a:endParaRPr lang="en-US" sz="3600" dirty="0" smtClean="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Discriminaci</a:t>
            </a:r>
            <a:r>
              <a:rPr lang="es-ES" sz="3600" b="1" dirty="0" err="1" smtClean="0">
                <a:latin typeface="Times New Roman" pitchFamily="18" charset="0"/>
                <a:cs typeface="Times New Roman" pitchFamily="18" charset="0"/>
              </a:rPr>
              <a:t>ón</a:t>
            </a:r>
            <a:r>
              <a:rPr lang="es-ES" sz="3600" b="1" dirty="0" smtClean="0">
                <a:latin typeface="Times New Roman" pitchFamily="18" charset="0"/>
                <a:cs typeface="Times New Roman" pitchFamily="18" charset="0"/>
              </a:rPr>
              <a:t> de precios</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Cobrar</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consumidores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diferentes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distintos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mismo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bien</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o </a:t>
            </a:r>
            <a:r>
              <a:rPr lang="en-US" sz="3600" dirty="0" err="1" smtClean="0">
                <a:latin typeface="Times New Roman" pitchFamily="18" charset="0"/>
                <a:cs typeface="Times New Roman" pitchFamily="18" charset="0"/>
              </a:rPr>
              <a:t>servicio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no </a:t>
            </a:r>
            <a:r>
              <a:rPr lang="en-US" sz="3600" dirty="0" err="1" smtClean="0">
                <a:latin typeface="Times New Roman" pitchFamily="18" charset="0"/>
                <a:cs typeface="Times New Roman" pitchFamily="18" charset="0"/>
              </a:rPr>
              <a:t>existen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diferencias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coste</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TextBox 4"/>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niveles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0474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7772400" cy="2862322"/>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Tres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tipos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discriminaci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 precios</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pPr marL="742950" indent="-742950">
              <a:buAutoNum type="arabicPeriod"/>
            </a:pPr>
            <a:r>
              <a:rPr lang="en-US" sz="3600" dirty="0" smtClean="0">
                <a:latin typeface="Times New Roman" pitchFamily="18" charset="0"/>
                <a:cs typeface="Times New Roman" pitchFamily="18" charset="0"/>
              </a:rPr>
              <a:t>Primer </a:t>
            </a:r>
            <a:r>
              <a:rPr lang="en-US" sz="3600" dirty="0" err="1" smtClean="0">
                <a:latin typeface="Times New Roman" pitchFamily="18" charset="0"/>
                <a:cs typeface="Times New Roman" pitchFamily="18" charset="0"/>
              </a:rPr>
              <a:t>grado</a:t>
            </a:r>
            <a:r>
              <a:rPr lang="en-US" sz="3600" dirty="0" smtClean="0">
                <a:latin typeface="Times New Roman" pitchFamily="18" charset="0"/>
                <a:cs typeface="Times New Roman" pitchFamily="18" charset="0"/>
              </a:rPr>
              <a:t> (perfecta)</a:t>
            </a:r>
          </a:p>
          <a:p>
            <a:pPr marL="742950" indent="-742950">
              <a:buAutoNum type="arabicPeriod"/>
            </a:pPr>
            <a:r>
              <a:rPr lang="en-US" sz="3600" dirty="0" smtClean="0">
                <a:latin typeface="Times New Roman" pitchFamily="18" charset="0"/>
                <a:cs typeface="Times New Roman" pitchFamily="18" charset="0"/>
              </a:rPr>
              <a:t>Segundo </a:t>
            </a:r>
            <a:r>
              <a:rPr lang="en-US" sz="3600" dirty="0" err="1" smtClean="0">
                <a:latin typeface="Times New Roman" pitchFamily="18" charset="0"/>
                <a:cs typeface="Times New Roman" pitchFamily="18" charset="0"/>
              </a:rPr>
              <a:t>grado</a:t>
            </a:r>
            <a:endParaRPr lang="en-US" sz="3600" dirty="0" smtClean="0">
              <a:latin typeface="Times New Roman" pitchFamily="18" charset="0"/>
              <a:cs typeface="Times New Roman" pitchFamily="18" charset="0"/>
            </a:endParaRPr>
          </a:p>
          <a:p>
            <a:pPr marL="742950" indent="-742950">
              <a:buAutoNum type="arabicPeriod"/>
            </a:pPr>
            <a:r>
              <a:rPr lang="en-US" sz="3600" dirty="0" err="1">
                <a:latin typeface="Times New Roman" pitchFamily="18" charset="0"/>
                <a:cs typeface="Times New Roman" pitchFamily="18" charset="0"/>
              </a:rPr>
              <a:t>T</a:t>
            </a:r>
            <a:r>
              <a:rPr lang="en-US" sz="3600" dirty="0" err="1" smtClean="0">
                <a:latin typeface="Times New Roman" pitchFamily="18" charset="0"/>
                <a:cs typeface="Times New Roman" pitchFamily="18" charset="0"/>
              </a:rPr>
              <a:t>ercer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grado</a:t>
            </a:r>
            <a:endParaRPr lang="en-US" sz="3600" dirty="0" smtClean="0">
              <a:latin typeface="Times New Roman" pitchFamily="18" charset="0"/>
              <a:cs typeface="Times New Roman" pitchFamily="18" charset="0"/>
            </a:endParaRPr>
          </a:p>
        </p:txBody>
      </p:sp>
      <p:sp>
        <p:nvSpPr>
          <p:cNvPr id="5" name="TextBox 4"/>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1344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534400" cy="5078313"/>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Discriminaci</a:t>
            </a:r>
            <a:r>
              <a:rPr lang="es-ES" sz="3600" b="1" dirty="0" err="1" smtClean="0">
                <a:latin typeface="Times New Roman" pitchFamily="18" charset="0"/>
                <a:cs typeface="Times New Roman" pitchFamily="18" charset="0"/>
              </a:rPr>
              <a:t>ón</a:t>
            </a:r>
            <a:r>
              <a:rPr lang="es-ES" sz="3600" b="1" dirty="0" smtClean="0">
                <a:latin typeface="Times New Roman" pitchFamily="18" charset="0"/>
                <a:cs typeface="Times New Roman" pitchFamily="18" charset="0"/>
              </a:rPr>
              <a:t> de precios de primer grado (o perfecta)</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cada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consumidor</a:t>
            </a:r>
            <a:r>
              <a:rPr lang="en-US" sz="3600" dirty="0" smtClean="0">
                <a:latin typeface="Times New Roman" pitchFamily="18" charset="0"/>
                <a:cs typeface="Times New Roman" pitchFamily="18" charset="0"/>
              </a:rPr>
              <a:t> se le cobra 	el m</a:t>
            </a:r>
            <a:r>
              <a:rPr lang="es-ES" sz="3600" dirty="0" err="1" smtClean="0">
                <a:latin typeface="Times New Roman" pitchFamily="18" charset="0"/>
                <a:cs typeface="Times New Roman" pitchFamily="18" charset="0"/>
              </a:rPr>
              <a:t>áximo</a:t>
            </a:r>
            <a:r>
              <a:rPr lang="es-ES" sz="3600" dirty="0" smtClean="0">
                <a:latin typeface="Times New Roman" pitchFamily="18" charset="0"/>
                <a:cs typeface="Times New Roman" pitchFamily="18" charset="0"/>
              </a:rPr>
              <a:t> que está dispuesto a pagar.</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Ejemplo</a:t>
            </a:r>
            <a:r>
              <a:rPr lang="en-US" sz="3600" dirty="0" smtClean="0">
                <a:latin typeface="Times New Roman" pitchFamily="18" charset="0"/>
                <a:cs typeface="Times New Roman" pitchFamily="18" charset="0"/>
              </a:rPr>
              <a:t>: eBay.</a:t>
            </a:r>
          </a:p>
          <a:p>
            <a:pPr marL="742950" indent="-742950">
              <a:buAutoNum type="arabicPeriod"/>
            </a:pPr>
            <a:endParaRPr lang="en-US" sz="3600" dirty="0">
              <a:latin typeface="Times New Roman" pitchFamily="18" charset="0"/>
              <a:cs typeface="Times New Roman" pitchFamily="18" charset="0"/>
            </a:endParaRPr>
          </a:p>
          <a:p>
            <a:pPr marL="742950" indent="-742950">
              <a:buAutoNum type="arabicPeriod"/>
            </a:pPr>
            <a:endParaRPr lang="en-US" sz="3600" dirty="0" smtClean="0">
              <a:latin typeface="Times New Roman" pitchFamily="18" charset="0"/>
              <a:cs typeface="Times New Roman" pitchFamily="18" charset="0"/>
            </a:endParaRPr>
          </a:p>
        </p:txBody>
      </p:sp>
      <p:sp>
        <p:nvSpPr>
          <p:cNvPr id="5" name="TextBox 4"/>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tiposde</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9440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pic>
        <p:nvPicPr>
          <p:cNvPr id="6" name="Picture 5" descr="ALL_Exhibit_12.13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7" name="Picture 6" descr="ALL_Exhibit_12.13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8" name="Picture 7" descr="ALL_Exhibit_12.13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9" name="Picture 8" descr="ALL_Exhibit_12.13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0" name="Picture 9" descr="ALL_Exhibit_12.13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1" name="Picture 10" descr="ALL_Exhibit_12.13_06.psd"/>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2" name="Picture 11" descr="ALL_Exhibit_12.13_07.psd"/>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3" name="Picture 12" descr="ALL_Exhibit_12.13_08.psd"/>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4" name="Picture 13" descr="ALL_Exhibit_12.13_09.psd"/>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5" name="Picture 14" descr="ALL_Exhibit_12.13_10.psd"/>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6" name="Picture 15" descr="ALL_Exhibit_12.13_11.psd"/>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09600" y="1905000"/>
            <a:ext cx="7727722" cy="3048000"/>
          </a:xfrm>
          <a:prstGeom prst="rect">
            <a:avLst/>
          </a:prstGeom>
        </p:spPr>
      </p:pic>
      <p:pic>
        <p:nvPicPr>
          <p:cNvPr id="17" name="Picture 1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48575" y="1905000"/>
            <a:ext cx="8860590" cy="3336448"/>
          </a:xfrm>
          <a:prstGeom prst="rect">
            <a:avLst/>
          </a:prstGeom>
        </p:spPr>
      </p:pic>
      <p:sp>
        <p:nvSpPr>
          <p:cNvPr id="18" name="Title 1"/>
          <p:cNvSpPr>
            <a:spLocks noGrp="1"/>
          </p:cNvSpPr>
          <p:nvPr/>
        </p:nvSpPr>
        <p:spPr>
          <a:xfrm>
            <a:off x="394735" y="5739713"/>
            <a:ext cx="8368271"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err="1" smtClean="0">
                <a:solidFill>
                  <a:schemeClr val="tx2">
                    <a:lumMod val="60000"/>
                    <a:lumOff val="40000"/>
                  </a:schemeClr>
                </a:solidFill>
                <a:latin typeface="HelveticaNeueLT Pro 65 Md"/>
                <a:cs typeface="HelveticaNeueLT Pro 65 Md"/>
              </a:rPr>
              <a:t>Figura</a:t>
            </a:r>
            <a:r>
              <a:rPr lang="en-US" sz="1400" kern="1200" dirty="0" smtClean="0">
                <a:solidFill>
                  <a:schemeClr val="tx2">
                    <a:lumMod val="60000"/>
                    <a:lumOff val="40000"/>
                  </a:schemeClr>
                </a:solidFill>
                <a:latin typeface="HelveticaNeueLT Pro 65 Md"/>
                <a:cs typeface="HelveticaNeueLT Pro 65 Md"/>
              </a:rPr>
              <a:t> 12.13 </a:t>
            </a:r>
            <a:r>
              <a:rPr lang="en-US" sz="1400" kern="1200" dirty="0" err="1" smtClean="0">
                <a:latin typeface="HelveticaNeueLT Pro 65 Md"/>
                <a:cs typeface="HelveticaNeueLT Pro 65 Md"/>
              </a:rPr>
              <a:t>Distribuciones</a:t>
            </a:r>
            <a:r>
              <a:rPr lang="en-US" sz="1400" kern="1200" dirty="0" smtClean="0">
                <a:latin typeface="HelveticaNeueLT Pro 65 Md"/>
                <a:cs typeface="HelveticaNeueLT Pro 65 Md"/>
              </a:rPr>
              <a:t> del </a:t>
            </a:r>
            <a:r>
              <a:rPr lang="en-US" sz="1400" kern="1200" dirty="0" err="1" smtClean="0">
                <a:latin typeface="HelveticaNeueLT Pro 65 Md"/>
                <a:cs typeface="HelveticaNeueLT Pro 65 Md"/>
              </a:rPr>
              <a:t>excedente</a:t>
            </a:r>
            <a:r>
              <a:rPr lang="en-US" sz="1400" kern="1200" dirty="0" smtClean="0">
                <a:latin typeface="HelveticaNeueLT Pro 65 Md"/>
                <a:cs typeface="HelveticaNeueLT Pro 65 Md"/>
              </a:rPr>
              <a:t> con un </a:t>
            </a:r>
            <a:r>
              <a:rPr lang="en-US" sz="1400" kern="1200" dirty="0" err="1" smtClean="0">
                <a:latin typeface="HelveticaNeueLT Pro 65 Md"/>
                <a:cs typeface="HelveticaNeueLT Pro 65 Md"/>
              </a:rPr>
              <a:t>monopolio</a:t>
            </a:r>
            <a:r>
              <a:rPr lang="en-US" sz="1400" kern="1200" dirty="0" smtClean="0">
                <a:latin typeface="HelveticaNeueLT Pro 65 Md"/>
                <a:cs typeface="HelveticaNeueLT Pro 65 Md"/>
              </a:rPr>
              <a:t>: con </a:t>
            </a:r>
            <a:r>
              <a:rPr lang="en-US" sz="1400" kern="1200" dirty="0" err="1" smtClean="0">
                <a:latin typeface="HelveticaNeueLT Pro 65 Md"/>
                <a:cs typeface="HelveticaNeueLT Pro 65 Md"/>
              </a:rPr>
              <a:t>discriminación</a:t>
            </a:r>
            <a:r>
              <a:rPr lang="en-US" sz="1400" kern="1200" dirty="0" smtClean="0">
                <a:latin typeface="HelveticaNeueLT Pro 65 Md"/>
                <a:cs typeface="HelveticaNeueLT Pro 65 Md"/>
              </a:rPr>
              <a:t> perfecta de </a:t>
            </a:r>
            <a:r>
              <a:rPr lang="en-US" sz="1400" kern="1200" dirty="0" err="1" smtClean="0">
                <a:latin typeface="HelveticaNeueLT Pro 65 Md"/>
                <a:cs typeface="HelveticaNeueLT Pro 65 Md"/>
              </a:rPr>
              <a:t>precios</a:t>
            </a:r>
            <a:r>
              <a:rPr lang="en-US" sz="1400" kern="1200" dirty="0" smtClean="0">
                <a:latin typeface="HelveticaNeueLT Pro 65 Md"/>
                <a:cs typeface="HelveticaNeueLT Pro 65 Md"/>
              </a:rPr>
              <a:t> </a:t>
            </a:r>
          </a:p>
          <a:p>
            <a:r>
              <a:rPr lang="en-US" sz="1400" kern="1200" dirty="0" smtClean="0">
                <a:latin typeface="HelveticaNeueLT Pro 65 Md"/>
                <a:cs typeface="HelveticaNeueLT Pro 65 Md"/>
              </a:rPr>
              <a:t>y sin </a:t>
            </a:r>
            <a:r>
              <a:rPr lang="en-US" sz="1400" kern="1200" dirty="0" err="1" smtClean="0">
                <a:latin typeface="HelveticaNeueLT Pro 65 Md"/>
                <a:cs typeface="HelveticaNeueLT Pro 65 Md"/>
              </a:rPr>
              <a:t>ella</a:t>
            </a:r>
            <a:endParaRPr lang="en-US" sz="1400" kern="1200" dirty="0">
              <a:latin typeface="HelveticaNeueLT Pro 65 Md"/>
              <a:cs typeface="HelveticaNeueLT Pro 65 Md"/>
            </a:endParaRPr>
          </a:p>
        </p:txBody>
      </p:sp>
    </p:spTree>
    <p:extLst>
      <p:ext uri="{BB962C8B-B14F-4D97-AF65-F5344CB8AC3E}">
        <p14:creationId xmlns:p14="http://schemas.microsoft.com/office/powerpoint/2010/main" val="3984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1"/>
            <a:ext cx="8610600" cy="5478423"/>
          </a:xfrm>
          <a:prstGeom prst="rect">
            <a:avLst/>
          </a:prstGeom>
          <a:noFill/>
        </p:spPr>
        <p:txBody>
          <a:bodyPr wrap="square" rtlCol="0">
            <a:spAutoFit/>
          </a:bodyPr>
          <a:lstStyle/>
          <a:p>
            <a:r>
              <a:rPr lang="es-ES" sz="3600" b="1" dirty="0" smtClean="0">
                <a:latin typeface="Times New Roman" pitchFamily="18" charset="0"/>
                <a:cs typeface="Times New Roman" pitchFamily="18" charset="0"/>
              </a:rPr>
              <a:t>Discriminación de precios de segundo grado</a:t>
            </a:r>
            <a:endParaRPr lang="en-US" sz="3600" b="1"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consumidores</a:t>
            </a:r>
            <a:r>
              <a:rPr lang="en-US" sz="3600" dirty="0" smtClean="0">
                <a:latin typeface="Times New Roman" pitchFamily="18" charset="0"/>
                <a:cs typeface="Times New Roman" pitchFamily="18" charset="0"/>
              </a:rPr>
              <a:t> se les cobra </a:t>
            </a:r>
            <a:r>
              <a:rPr lang="en-US" sz="3600" dirty="0" err="1" smtClean="0">
                <a:latin typeface="Times New Roman" pitchFamily="18" charset="0"/>
                <a:cs typeface="Times New Roman" pitchFamily="18" charset="0"/>
              </a:rPr>
              <a:t>diferentes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seg</a:t>
            </a:r>
            <a:r>
              <a:rPr lang="es-ES" sz="3600" dirty="0" err="1" smtClean="0">
                <a:latin typeface="Times New Roman" pitchFamily="18" charset="0"/>
                <a:cs typeface="Times New Roman" pitchFamily="18" charset="0"/>
              </a:rPr>
              <a:t>ún</a:t>
            </a:r>
            <a:r>
              <a:rPr lang="es-ES" sz="3600" dirty="0" smtClean="0">
                <a:latin typeface="Times New Roman" pitchFamily="18" charset="0"/>
                <a:cs typeface="Times New Roman" pitchFamily="18" charset="0"/>
              </a:rPr>
              <a:t> las </a:t>
            </a:r>
            <a:r>
              <a:rPr lang="es-ES" sz="3600" dirty="0" err="1" smtClean="0">
                <a:latin typeface="Times New Roman" pitchFamily="18" charset="0"/>
                <a:cs typeface="Times New Roman" pitchFamily="18" charset="0"/>
              </a:rPr>
              <a:t>carácterísticas</a:t>
            </a:r>
            <a:r>
              <a:rPr lang="es-ES" sz="3600" dirty="0" smtClean="0">
                <a:latin typeface="Times New Roman" pitchFamily="18" charset="0"/>
                <a:cs typeface="Times New Roman" pitchFamily="18" charset="0"/>
              </a:rPr>
              <a:t> de la compra.</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Ejemplos</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cuando</a:t>
            </a:r>
            <a:r>
              <a:rPr lang="en-US" sz="3400" dirty="0" smtClean="0">
                <a:latin typeface="Times New Roman" pitchFamily="18" charset="0"/>
                <a:cs typeface="Times New Roman" pitchFamily="18" charset="0"/>
              </a:rPr>
              <a:t> las </a:t>
            </a:r>
            <a:r>
              <a:rPr lang="en-US" sz="3400" dirty="0" err="1" smtClean="0">
                <a:latin typeface="Times New Roman" pitchFamily="18" charset="0"/>
                <a:cs typeface="Times New Roman" pitchFamily="18" charset="0"/>
              </a:rPr>
              <a:t>empresas</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venden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paquetes</a:t>
            </a:r>
            <a:r>
              <a:rPr lang="en-US" sz="3400" dirty="0" smtClean="0">
                <a:latin typeface="Times New Roman" pitchFamily="18" charset="0"/>
                <a:cs typeface="Times New Roman" pitchFamily="18" charset="0"/>
              </a:rPr>
              <a:t> de </a:t>
            </a:r>
            <a:r>
              <a:rPr lang="en-US" sz="3400" dirty="0" err="1" smtClean="0">
                <a:latin typeface="Times New Roman" pitchFamily="18" charset="0"/>
                <a:cs typeface="Times New Roman" pitchFamily="18" charset="0"/>
              </a:rPr>
              <a:t>bienes</a:t>
            </a:r>
            <a:r>
              <a:rPr lang="en-US" sz="3400" dirty="0" smtClean="0">
                <a:latin typeface="Times New Roman" pitchFamily="18" charset="0"/>
                <a:cs typeface="Times New Roman" pitchFamily="18" charset="0"/>
              </a:rPr>
              <a:t> a un </a:t>
            </a:r>
            <a:r>
              <a:rPr lang="en-US" sz="3400" dirty="0" err="1" smtClean="0">
                <a:latin typeface="Times New Roman" pitchFamily="18" charset="0"/>
                <a:cs typeface="Times New Roman" pitchFamily="18" charset="0"/>
              </a:rPr>
              <a:t>precio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por</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debajo</a:t>
            </a:r>
            <a:r>
              <a:rPr lang="en-US" sz="3400" dirty="0" smtClean="0">
                <a:latin typeface="Times New Roman" pitchFamily="18" charset="0"/>
                <a:cs typeface="Times New Roman" pitchFamily="18" charset="0"/>
              </a:rPr>
              <a:t> del </a:t>
            </a:r>
            <a:r>
              <a:rPr lang="en-US" sz="3400" dirty="0" err="1" smtClean="0">
                <a:latin typeface="Times New Roman" pitchFamily="18" charset="0"/>
                <a:cs typeface="Times New Roman" pitchFamily="18" charset="0"/>
              </a:rPr>
              <a:t>anunciado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como</a:t>
            </a:r>
            <a:r>
              <a:rPr lang="en-US" sz="3400" dirty="0" smtClean="0">
                <a:latin typeface="Times New Roman" pitchFamily="18" charset="0"/>
                <a:cs typeface="Times New Roman" pitchFamily="18" charset="0"/>
              </a:rPr>
              <a:t> las </a:t>
            </a:r>
            <a:r>
              <a:rPr lang="en-US" sz="3400" dirty="0" err="1" smtClean="0">
                <a:latin typeface="Times New Roman" pitchFamily="18" charset="0"/>
                <a:cs typeface="Times New Roman" pitchFamily="18" charset="0"/>
              </a:rPr>
              <a:t>habitaciones</a:t>
            </a:r>
            <a:r>
              <a:rPr lang="en-US" sz="3400" dirty="0" smtClean="0">
                <a:latin typeface="Times New Roman" pitchFamily="18" charset="0"/>
                <a:cs typeface="Times New Roman" pitchFamily="18" charset="0"/>
              </a:rPr>
              <a:t> de hotel </a:t>
            </a:r>
            <a:r>
              <a:rPr lang="en-US" sz="3400" dirty="0" err="1" smtClean="0">
                <a:latin typeface="Times New Roman" pitchFamily="18" charset="0"/>
                <a:cs typeface="Times New Roman" pitchFamily="18" charset="0"/>
              </a:rPr>
              <a:t>en</a:t>
            </a:r>
            <a:r>
              <a:rPr lang="en-US" sz="3400" dirty="0" smtClean="0">
                <a:latin typeface="Times New Roman" pitchFamily="18" charset="0"/>
                <a:cs typeface="Times New Roman" pitchFamily="18" charset="0"/>
              </a:rPr>
              <a:t> el </a:t>
            </a:r>
            <a:r>
              <a:rPr lang="es-ES" sz="3400" dirty="0" smtClean="0">
                <a:latin typeface="Times New Roman" pitchFamily="18" charset="0"/>
                <a:cs typeface="Times New Roman" pitchFamily="18" charset="0"/>
              </a:rPr>
              <a:t>último minuto o las</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empresas</a:t>
            </a:r>
            <a:r>
              <a:rPr lang="en-US" sz="3400" dirty="0" smtClean="0">
                <a:latin typeface="Times New Roman" pitchFamily="18" charset="0"/>
                <a:cs typeface="Times New Roman" pitchFamily="18" charset="0"/>
              </a:rPr>
              <a:t> de gas que </a:t>
            </a:r>
            <a:r>
              <a:rPr lang="en-US" sz="3400" dirty="0" err="1" smtClean="0">
                <a:latin typeface="Times New Roman" pitchFamily="18" charset="0"/>
                <a:cs typeface="Times New Roman" pitchFamily="18" charset="0"/>
              </a:rPr>
              <a:t>ponen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precios</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diferentes</a:t>
            </a:r>
            <a:r>
              <a:rPr lang="en-US" sz="3400" dirty="0" smtClean="0">
                <a:latin typeface="Times New Roman" pitchFamily="18" charset="0"/>
                <a:cs typeface="Times New Roman" pitchFamily="18" charset="0"/>
              </a:rPr>
              <a:t> al </a:t>
            </a:r>
            <a:r>
              <a:rPr lang="en-US" sz="3400" dirty="0" err="1" smtClean="0">
                <a:latin typeface="Times New Roman" pitchFamily="18" charset="0"/>
                <a:cs typeface="Times New Roman" pitchFamily="18" charset="0"/>
              </a:rPr>
              <a:t>uso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comercial</a:t>
            </a:r>
            <a:r>
              <a:rPr lang="en-US" sz="3400" dirty="0" smtClean="0">
                <a:latin typeface="Times New Roman" pitchFamily="18" charset="0"/>
                <a:cs typeface="Times New Roman" pitchFamily="18" charset="0"/>
              </a:rPr>
              <a:t> y al </a:t>
            </a:r>
            <a:r>
              <a:rPr lang="en-US" sz="3400" dirty="0" err="1" smtClean="0">
                <a:latin typeface="Times New Roman" pitchFamily="18" charset="0"/>
                <a:cs typeface="Times New Roman" pitchFamily="18" charset="0"/>
              </a:rPr>
              <a:t>uso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residencial</a:t>
            </a:r>
            <a:r>
              <a:rPr lang="en-US" sz="3400" dirty="0" smtClean="0">
                <a:latin typeface="Times New Roman" pitchFamily="18" charset="0"/>
                <a:cs typeface="Times New Roman" pitchFamily="18" charset="0"/>
              </a:rPr>
              <a:t>.</a:t>
            </a:r>
          </a:p>
        </p:txBody>
      </p:sp>
      <p:sp>
        <p:nvSpPr>
          <p:cNvPr id="5" name="TextBox 4"/>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23296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534400" cy="5078313"/>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Discriminaci</a:t>
            </a:r>
            <a:r>
              <a:rPr lang="es-ES" sz="3600" b="1" dirty="0" err="1" smtClean="0">
                <a:latin typeface="Times New Roman" pitchFamily="18" charset="0"/>
                <a:cs typeface="Times New Roman" pitchFamily="18" charset="0"/>
              </a:rPr>
              <a:t>ón</a:t>
            </a:r>
            <a:r>
              <a:rPr lang="es-ES" sz="3600" b="1" dirty="0" smtClean="0">
                <a:latin typeface="Times New Roman" pitchFamily="18" charset="0"/>
                <a:cs typeface="Times New Roman" pitchFamily="18" charset="0"/>
              </a:rPr>
              <a:t> de precios de tercer grado</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consumidores</a:t>
            </a:r>
            <a:r>
              <a:rPr lang="en-US" sz="3600" dirty="0" smtClean="0">
                <a:latin typeface="Times New Roman" pitchFamily="18" charset="0"/>
                <a:cs typeface="Times New Roman" pitchFamily="18" charset="0"/>
              </a:rPr>
              <a:t> se les cobra </a:t>
            </a:r>
            <a:r>
              <a:rPr lang="en-US" sz="3600" dirty="0" err="1" smtClean="0">
                <a:latin typeface="Times New Roman" pitchFamily="18" charset="0"/>
                <a:cs typeface="Times New Roman" pitchFamily="18" charset="0"/>
              </a:rPr>
              <a:t>diferentes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seg</a:t>
            </a:r>
            <a:r>
              <a:rPr lang="es-ES" sz="3600" dirty="0" err="1" smtClean="0">
                <a:latin typeface="Times New Roman" pitchFamily="18" charset="0"/>
                <a:cs typeface="Times New Roman" pitchFamily="18" charset="0"/>
              </a:rPr>
              <a:t>ún</a:t>
            </a:r>
            <a:r>
              <a:rPr lang="es-ES" sz="3600" dirty="0" smtClean="0">
                <a:latin typeface="Times New Roman" pitchFamily="18" charset="0"/>
                <a:cs typeface="Times New Roman" pitchFamily="18" charset="0"/>
              </a:rPr>
              <a:t> sus </a:t>
            </a:r>
            <a:r>
              <a:rPr lang="es-ES" sz="3600" dirty="0" err="1" smtClean="0">
                <a:latin typeface="Times New Roman" pitchFamily="18" charset="0"/>
                <a:cs typeface="Times New Roman" pitchFamily="18" charset="0"/>
              </a:rPr>
              <a:t>carácterísticas</a:t>
            </a:r>
            <a:r>
              <a:rPr lang="es-ES" sz="3600" dirty="0" smtClean="0">
                <a:latin typeface="Times New Roman" pitchFamily="18" charset="0"/>
                <a:cs typeface="Times New Roman" pitchFamily="18" charset="0"/>
              </a:rPr>
              <a:t> o su localización.</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Ejemplos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descuentos</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jubilados</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estudiantes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descuentos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mi</a:t>
            </a:r>
            <a:r>
              <a:rPr lang="es-ES" sz="3600" dirty="0" err="1" smtClean="0">
                <a:latin typeface="Times New Roman" pitchFamily="18" charset="0"/>
                <a:cs typeface="Times New Roman" pitchFamily="18" charset="0"/>
              </a:rPr>
              <a:t>ércoles</a:t>
            </a:r>
            <a:r>
              <a:rPr lang="es-ES" sz="3600" dirty="0" smtClean="0">
                <a:latin typeface="Times New Roman" pitchFamily="18" charset="0"/>
                <a:cs typeface="Times New Roman" pitchFamily="18" charset="0"/>
              </a:rPr>
              <a:t> </a:t>
            </a:r>
          </a:p>
          <a:p>
            <a:r>
              <a:rPr lang="es-ES" sz="3600" dirty="0" smtClean="0">
                <a:latin typeface="Times New Roman" pitchFamily="18" charset="0"/>
                <a:cs typeface="Times New Roman" pitchFamily="18" charset="0"/>
              </a:rPr>
              <a:t>en el cine.</a:t>
            </a:r>
            <a:endParaRPr lang="en-US" sz="3600" dirty="0" smtClean="0">
              <a:latin typeface="Times New Roman" pitchFamily="18" charset="0"/>
              <a:cs typeface="Times New Roman" pitchFamily="18" charset="0"/>
            </a:endParaRPr>
          </a:p>
        </p:txBody>
      </p:sp>
      <p:sp>
        <p:nvSpPr>
          <p:cNvPr id="5" name="TextBox 4"/>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5052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90800" y="2286000"/>
            <a:ext cx="3937000" cy="3937000"/>
          </a:xfrm>
          <a:prstGeom prst="rect">
            <a:avLst/>
          </a:prstGeom>
          <a:ln>
            <a:solidFill>
              <a:srgbClr val="000000"/>
            </a:solidFill>
          </a:ln>
        </p:spPr>
      </p:pic>
      <p:sp>
        <p:nvSpPr>
          <p:cNvPr id="6" name="TextBox 5"/>
          <p:cNvSpPr txBox="1"/>
          <p:nvPr/>
        </p:nvSpPr>
        <p:spPr>
          <a:xfrm>
            <a:off x="1066800" y="1524000"/>
            <a:ext cx="7010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crear mercados diferentes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TextBox 6"/>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4532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971800"/>
            <a:ext cx="5410200" cy="2308324"/>
          </a:xfrm>
          <a:prstGeom prst="rect">
            <a:avLst/>
          </a:prstGeom>
          <a:noFill/>
        </p:spPr>
        <p:txBody>
          <a:bodyPr wrap="square" rtlCol="0">
            <a:spAutoFit/>
          </a:bodyPr>
          <a:lstStyle/>
          <a:p>
            <a:r>
              <a:rPr lang="en-US" sz="3600" dirty="0"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pasa si las empresas no saben cuál es la disposición a pagar de una persona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elasticidad</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91200" y="1828800"/>
            <a:ext cx="3105150" cy="4245322"/>
          </a:xfrm>
          <a:prstGeom prst="rect">
            <a:avLst/>
          </a:prstGeom>
          <a:ln>
            <a:solidFill>
              <a:srgbClr val="000000"/>
            </a:solidFill>
          </a:ln>
        </p:spPr>
      </p:pic>
      <p:sp>
        <p:nvSpPr>
          <p:cNvPr id="7" name="TextBox 6"/>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4566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0" y="1524000"/>
            <a:ext cx="32766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¿Has </a:t>
            </a:r>
            <a:r>
              <a:rPr lang="en-US" sz="3200" dirty="0" err="1" smtClean="0">
                <a:latin typeface="Times New Roman" pitchFamily="18" charset="0"/>
                <a:cs typeface="Times New Roman" pitchFamily="18" charset="0"/>
              </a:rPr>
              <a:t>comprado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909" y="2050588"/>
            <a:ext cx="2965409" cy="215455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52800" y="3810000"/>
            <a:ext cx="2374900" cy="2400411"/>
          </a:xfrm>
          <a:prstGeom prst="rect">
            <a:avLst/>
          </a:prstGeom>
          <a:ln>
            <a:solidFill>
              <a:srgbClr val="000000"/>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0600" y="2146241"/>
            <a:ext cx="2827945" cy="2120959"/>
          </a:xfrm>
          <a:prstGeom prst="rect">
            <a:avLst/>
          </a:prstGeom>
          <a:ln>
            <a:solidFill>
              <a:schemeClr val="tx1"/>
            </a:solidFill>
          </a:ln>
        </p:spPr>
      </p:pic>
      <p:sp>
        <p:nvSpPr>
          <p:cNvPr id="11" name="TextBox 10"/>
          <p:cNvSpPr txBox="1"/>
          <p:nvPr/>
        </p:nvSpPr>
        <p:spPr>
          <a:xfrm>
            <a:off x="152400" y="4267201"/>
            <a:ext cx="28956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¿Has </a:t>
            </a:r>
            <a:r>
              <a:rPr lang="en-US" sz="2800" dirty="0" err="1" smtClean="0">
                <a:latin typeface="Times New Roman" pitchFamily="18" charset="0"/>
                <a:cs typeface="Times New Roman" pitchFamily="18" charset="0"/>
              </a:rPr>
              <a:t>comprado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un Black Friday?</a:t>
            </a:r>
            <a:endParaRPr lang="en-US" sz="2800" dirty="0">
              <a:latin typeface="Times New Roman" pitchFamily="18" charset="0"/>
              <a:cs typeface="Times New Roman" pitchFamily="18" charset="0"/>
            </a:endParaRPr>
          </a:p>
        </p:txBody>
      </p:sp>
      <p:sp>
        <p:nvSpPr>
          <p:cNvPr id="12" name="TextBox 11"/>
          <p:cNvSpPr txBox="1"/>
          <p:nvPr/>
        </p:nvSpPr>
        <p:spPr>
          <a:xfrm>
            <a:off x="3276600" y="2819400"/>
            <a:ext cx="2852057"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¿Un </a:t>
            </a:r>
            <a:r>
              <a:rPr lang="en-US" sz="2800" dirty="0" err="1" smtClean="0">
                <a:latin typeface="Times New Roman" pitchFamily="18" charset="0"/>
                <a:cs typeface="Times New Roman" pitchFamily="18" charset="0"/>
              </a:rPr>
              <a:t>libro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encuadernado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3" name="TextBox 12"/>
          <p:cNvSpPr txBox="1"/>
          <p:nvPr/>
        </p:nvSpPr>
        <p:spPr>
          <a:xfrm>
            <a:off x="6172200" y="4572000"/>
            <a:ext cx="27432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¿Has </a:t>
            </a:r>
            <a:r>
              <a:rPr lang="en-US" sz="2800" dirty="0" err="1" smtClean="0">
                <a:latin typeface="Times New Roman" pitchFamily="18" charset="0"/>
                <a:cs typeface="Times New Roman" pitchFamily="18" charset="0"/>
              </a:rPr>
              <a:t>hecho</a:t>
            </a:r>
            <a:r>
              <a:rPr lang="en-US" sz="2800" dirty="0" smtClean="0">
                <a:latin typeface="Times New Roman" pitchFamily="18" charset="0"/>
                <a:cs typeface="Times New Roman" pitchFamily="18" charset="0"/>
              </a:rPr>
              <a:t> cola para </a:t>
            </a:r>
            <a:r>
              <a:rPr lang="en-US" sz="2800" dirty="0" err="1" smtClean="0">
                <a:latin typeface="Times New Roman" pitchFamily="18" charset="0"/>
                <a:cs typeface="Times New Roman" pitchFamily="18" charset="0"/>
              </a:rPr>
              <a:t>conseguir</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último</a:t>
            </a:r>
            <a:r>
              <a:rPr lang="en-US" sz="2800" dirty="0" smtClean="0">
                <a:latin typeface="Times New Roman" pitchFamily="18" charset="0"/>
                <a:cs typeface="Times New Roman" pitchFamily="18" charset="0"/>
              </a:rPr>
              <a:t> m</a:t>
            </a:r>
            <a:r>
              <a:rPr lang="es-ES" sz="2800" dirty="0" err="1" smtClean="0">
                <a:latin typeface="Times New Roman" pitchFamily="18" charset="0"/>
                <a:cs typeface="Times New Roman" pitchFamily="18" charset="0"/>
              </a:rPr>
              <a:t>óvil</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4" name="TextBox 13"/>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niveles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56671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discriminación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
        <p:nvSpPr>
          <p:cNvPr id="8" name="TextBox 7"/>
          <p:cNvSpPr txBox="1"/>
          <p:nvPr/>
        </p:nvSpPr>
        <p:spPr>
          <a:xfrm>
            <a:off x="533400" y="1676400"/>
            <a:ext cx="8229600" cy="1752600"/>
          </a:xfrm>
          <a:prstGeom prst="rect">
            <a:avLst/>
          </a:prstGeom>
          <a:noFill/>
        </p:spPr>
        <p:txBody>
          <a:bodyPr wrap="square" rtlCol="0">
            <a:spAutoFit/>
          </a:bodyPr>
          <a:lstStyle/>
          <a:p>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Por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t>
            </a:r>
            <a:r>
              <a:rPr lang="es-ES" sz="3600" dirty="0">
                <a:latin typeface="Times New Roman" pitchFamily="18" charset="0"/>
                <a:cs typeface="Times New Roman" pitchFamily="18" charset="0"/>
              </a:rPr>
              <a:t>é</a:t>
            </a:r>
            <a:r>
              <a:rPr lang="en-US" sz="3600" dirty="0">
                <a:latin typeface="Times New Roman" pitchFamily="18" charset="0"/>
                <a:cs typeface="Times New Roman" pitchFamily="18" charset="0"/>
              </a:rPr>
              <a:t> las </a:t>
            </a:r>
            <a:r>
              <a:rPr lang="en-US" sz="3600" dirty="0" err="1">
                <a:latin typeface="Times New Roman" pitchFamily="18" charset="0"/>
                <a:cs typeface="Times New Roman" pitchFamily="18" charset="0"/>
              </a:rPr>
              <a:t>empresas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ofrecen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descuentos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por</a:t>
            </a:r>
            <a:r>
              <a:rPr lang="en-US" sz="3600" dirty="0">
                <a:latin typeface="Times New Roman" pitchFamily="18" charset="0"/>
                <a:cs typeface="Times New Roman" pitchFamily="18" charset="0"/>
              </a:rPr>
              <a:t> internet (o </a:t>
            </a:r>
            <a:r>
              <a:rPr lang="en-US" sz="3600" dirty="0" err="1">
                <a:latin typeface="Times New Roman" pitchFamily="18" charset="0"/>
                <a:cs typeface="Times New Roman" pitchFamily="18" charset="0"/>
              </a:rPr>
              <a:t>por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correo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vez</a:t>
            </a:r>
            <a:r>
              <a:rPr lang="en-US" sz="3600" dirty="0">
                <a:latin typeface="Times New Roman" pitchFamily="18" charset="0"/>
                <a:cs typeface="Times New Roman" pitchFamily="18" charset="0"/>
              </a:rPr>
              <a:t> de </a:t>
            </a:r>
            <a:r>
              <a:rPr lang="en-US" sz="3600" dirty="0" err="1">
                <a:latin typeface="Times New Roman" pitchFamily="18" charset="0"/>
                <a:cs typeface="Times New Roman" pitchFamily="18" charset="0"/>
              </a:rPr>
              <a:t>descontar</a:t>
            </a:r>
            <a:r>
              <a:rPr lang="en-US" sz="3600" dirty="0">
                <a:latin typeface="Times New Roman" pitchFamily="18" charset="0"/>
                <a:cs typeface="Times New Roman" pitchFamily="18" charset="0"/>
              </a:rPr>
              <a:t> el </a:t>
            </a:r>
            <a:r>
              <a:rPr lang="en-US" sz="3600" dirty="0" err="1">
                <a:latin typeface="Times New Roman" pitchFamily="18" charset="0"/>
                <a:cs typeface="Times New Roman" pitchFamily="18" charset="0"/>
              </a:rPr>
              <a:t>precio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directamente</a:t>
            </a:r>
            <a:r>
              <a:rPr lang="en-US" sz="3600" dirty="0">
                <a:latin typeface="Times New Roman" pitchFamily="18" charset="0"/>
                <a:cs typeface="Times New Roman" pitchFamily="18" charset="0"/>
              </a:rPr>
              <a:t>?</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81200" y="3505200"/>
            <a:ext cx="5529818" cy="2527300"/>
          </a:xfrm>
          <a:prstGeom prst="rect">
            <a:avLst/>
          </a:prstGeom>
          <a:ln>
            <a:solidFill>
              <a:srgbClr val="000000"/>
            </a:solidFill>
          </a:ln>
        </p:spPr>
      </p:pic>
    </p:spTree>
    <p:extLst>
      <p:ext uri="{BB962C8B-B14F-4D97-AF65-F5344CB8AC3E}">
        <p14:creationId xmlns:p14="http://schemas.microsoft.com/office/powerpoint/2010/main" val="2438931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12.4 </a:t>
            </a:r>
            <a:r>
              <a:rPr lang="en-US" sz="2400" dirty="0" err="1">
                <a:solidFill>
                  <a:schemeClr val="bg1"/>
                </a:solidFill>
                <a:latin typeface="Times New Roman" pitchFamily="18" charset="0"/>
                <a:cs typeface="Times New Roman" pitchFamily="18" charset="0"/>
              </a:rPr>
              <a:t>Elección</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cantidad</a:t>
            </a:r>
            <a:r>
              <a:rPr lang="en-US" sz="2400" dirty="0">
                <a:solidFill>
                  <a:schemeClr val="bg1"/>
                </a:solidFill>
                <a:latin typeface="Times New Roman" pitchFamily="18" charset="0"/>
                <a:cs typeface="Times New Roman" pitchFamily="18" charset="0"/>
              </a:rPr>
              <a:t> y el </a:t>
            </a:r>
            <a:r>
              <a:rPr lang="en-US" sz="2400" dirty="0" err="1">
                <a:solidFill>
                  <a:schemeClr val="bg1"/>
                </a:solidFill>
                <a:latin typeface="Times New Roman" pitchFamily="18" charset="0"/>
                <a:cs typeface="Times New Roman" pitchFamily="18" charset="0"/>
              </a:rPr>
              <a:t>precio</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óptimos</a:t>
            </a:r>
            <a:endParaRPr lang="en-US" sz="2400" dirty="0" smtClean="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Determinación</a:t>
            </a:r>
            <a:r>
              <a:rPr lang="en-US" sz="2400" dirty="0" smtClean="0">
                <a:solidFill>
                  <a:schemeClr val="bg1"/>
                </a:solidFill>
                <a:latin typeface="Times New Roman" pitchFamily="18" charset="0"/>
                <a:cs typeface="Times New Roman" pitchFamily="18" charset="0"/>
              </a:rPr>
              <a:t> del </a:t>
            </a:r>
            <a:r>
              <a:rPr lang="en-US" sz="2400" dirty="0" err="1" smtClean="0">
                <a:solidFill>
                  <a:schemeClr val="bg1"/>
                </a:solidFill>
                <a:latin typeface="Times New Roman" pitchFamily="18" charset="0"/>
                <a:cs typeface="Times New Roman" pitchFamily="18" charset="0"/>
              </a:rPr>
              <a:t>precio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óptimo</a:t>
            </a:r>
            <a:endParaRPr lang="en-US" sz="2400" dirty="0">
              <a:solidFill>
                <a:schemeClr val="bg1"/>
              </a:solidFill>
              <a:latin typeface="Times New Roman" pitchFamily="18" charset="0"/>
              <a:cs typeface="Times New Roman" pitchFamily="18" charset="0"/>
            </a:endParaRPr>
          </a:p>
        </p:txBody>
      </p:sp>
      <p:pic>
        <p:nvPicPr>
          <p:cNvPr id="9" name="Picture 8" descr="ALL_Exhibit_12.09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38400" y="1676400"/>
            <a:ext cx="4495800" cy="4179689"/>
          </a:xfrm>
          <a:prstGeom prst="rect">
            <a:avLst/>
          </a:prstGeom>
        </p:spPr>
      </p:pic>
      <p:pic>
        <p:nvPicPr>
          <p:cNvPr id="10" name="Picture 9" descr="ALL_Exhibit_12.09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38400" y="1676400"/>
            <a:ext cx="4495800" cy="4179689"/>
          </a:xfrm>
          <a:prstGeom prst="rect">
            <a:avLst/>
          </a:prstGeom>
        </p:spPr>
      </p:pic>
      <p:pic>
        <p:nvPicPr>
          <p:cNvPr id="11" name="Picture 10" descr="ALL_Exhibit_12.09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38400" y="1676400"/>
            <a:ext cx="4495800" cy="4179689"/>
          </a:xfrm>
          <a:prstGeom prst="rect">
            <a:avLst/>
          </a:prstGeom>
        </p:spPr>
      </p:pic>
      <p:pic>
        <p:nvPicPr>
          <p:cNvPr id="12" name="Picture 11" descr="ALL_Exhibit_12.09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438400" y="1676400"/>
            <a:ext cx="4495800" cy="4179689"/>
          </a:xfrm>
          <a:prstGeom prst="rect">
            <a:avLst/>
          </a:prstGeom>
        </p:spPr>
      </p:pic>
      <p:pic>
        <p:nvPicPr>
          <p:cNvPr id="13" name="Picture 12" descr="ALL_Exhibit_12.09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438400" y="1676400"/>
            <a:ext cx="4495800" cy="4179689"/>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936630" y="1815350"/>
            <a:ext cx="5149970" cy="4020769"/>
          </a:xfrm>
          <a:prstGeom prst="rect">
            <a:avLst/>
          </a:prstGeom>
        </p:spPr>
      </p:pic>
      <p:sp>
        <p:nvSpPr>
          <p:cNvPr id="15" name="Title 1"/>
          <p:cNvSpPr>
            <a:spLocks noGrp="1"/>
          </p:cNvSpPr>
          <p:nvPr>
            <p:ph type="ctrTitle"/>
          </p:nvPr>
        </p:nvSpPr>
        <p:spPr>
          <a:xfrm>
            <a:off x="1112108" y="5856089"/>
            <a:ext cx="6919783" cy="659027"/>
          </a:xfrm>
        </p:spPr>
        <p:txBody>
          <a:bodyPr>
            <a:normAutofit/>
          </a:bodyPr>
          <a:lstStyle/>
          <a:p>
            <a:r>
              <a:rPr lang="en-US" sz="1400" dirty="0" smtClean="0">
                <a:solidFill>
                  <a:schemeClr val="tx2">
                    <a:lumMod val="60000"/>
                    <a:lumOff val="40000"/>
                  </a:schemeClr>
                </a:solidFill>
                <a:effectLst/>
                <a:latin typeface="HelveticaNeueLT Pro 65 Md"/>
                <a:cs typeface="HelveticaNeueLT Pro 65 Md"/>
              </a:rPr>
              <a:t>Figura12.9 </a:t>
            </a:r>
            <a:r>
              <a:rPr lang="en-US" sz="1400" dirty="0" err="1" smtClean="0">
                <a:effectLst/>
                <a:latin typeface="HelveticaNeueLT Pro 65 Md"/>
                <a:cs typeface="HelveticaNeueLT Pro 65 Md"/>
              </a:rPr>
              <a:t>Elección</a:t>
            </a:r>
            <a:r>
              <a:rPr lang="en-US" sz="1400" dirty="0" smtClean="0">
                <a:effectLst/>
                <a:latin typeface="HelveticaNeueLT Pro 65 Md"/>
                <a:cs typeface="HelveticaNeueLT Pro 65 Md"/>
              </a:rPr>
              <a:t> de un </a:t>
            </a:r>
            <a:r>
              <a:rPr lang="en-US" sz="1400" dirty="0" err="1" smtClean="0">
                <a:effectLst/>
                <a:latin typeface="HelveticaNeueLT Pro 65 Md"/>
                <a:cs typeface="HelveticaNeueLT Pro 65 Md"/>
              </a:rPr>
              <a:t>precio</a:t>
            </a:r>
            <a:r>
              <a:rPr lang="en-US" sz="1400" dirty="0" smtClean="0">
                <a:effectLst/>
                <a:latin typeface="HelveticaNeueLT Pro 65 Md"/>
                <a:cs typeface="HelveticaNeueLT Pro 65 Md"/>
              </a:rPr>
              <a:t> que </a:t>
            </a:r>
            <a:r>
              <a:rPr lang="en-US" sz="1400" dirty="0" err="1" smtClean="0">
                <a:effectLst/>
                <a:latin typeface="HelveticaNeueLT Pro 65 Md"/>
                <a:cs typeface="HelveticaNeueLT Pro 65 Md"/>
              </a:rPr>
              <a:t>maximice</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los</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beneficios</a:t>
            </a:r>
            <a:r>
              <a:rPr lang="en-US" sz="1400" dirty="0" smtClean="0">
                <a:effectLst/>
                <a:latin typeface="HelveticaNeueLT Pro 65 Md"/>
                <a:cs typeface="HelveticaNeueLT Pro 65 Md"/>
              </a:rPr>
              <a:t> de Claritin</a:t>
            </a:r>
            <a:endParaRPr lang="en-US" sz="1400" dirty="0">
              <a:effectLst/>
              <a:latin typeface="HelveticaNeueLT Pro 65 Md"/>
              <a:cs typeface="HelveticaNeueLT Pro 65 Md"/>
            </a:endParaRPr>
          </a:p>
        </p:txBody>
      </p:sp>
    </p:spTree>
    <p:extLst>
      <p:ext uri="{BB962C8B-B14F-4D97-AF65-F5344CB8AC3E}">
        <p14:creationId xmlns:p14="http://schemas.microsoft.com/office/powerpoint/2010/main" val="276396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12.7 El </a:t>
            </a:r>
            <a:r>
              <a:rPr lang="en-US" sz="2400" dirty="0" err="1" smtClean="0">
                <a:solidFill>
                  <a:schemeClr val="bg1"/>
                </a:solidFill>
                <a:latin typeface="Times New Roman" pitchFamily="18" charset="0"/>
                <a:cs typeface="Times New Roman" pitchFamily="18" charset="0"/>
              </a:rPr>
              <a:t>papel</a:t>
            </a:r>
            <a:r>
              <a:rPr lang="en-US" sz="2400" dirty="0" smtClean="0">
                <a:solidFill>
                  <a:schemeClr val="bg1"/>
                </a:solidFill>
                <a:latin typeface="Times New Roman" pitchFamily="18" charset="0"/>
                <a:cs typeface="Times New Roman" pitchFamily="18" charset="0"/>
              </a:rPr>
              <a:t> del Estado </a:t>
            </a:r>
            <a:r>
              <a:rPr lang="en-US" sz="2400" dirty="0" err="1" smtClean="0">
                <a:solidFill>
                  <a:schemeClr val="bg1"/>
                </a:solidFill>
                <a:latin typeface="Times New Roman" pitchFamily="18" charset="0"/>
                <a:cs typeface="Times New Roman" pitchFamily="18" charset="0"/>
              </a:rPr>
              <a:t>en</a:t>
            </a:r>
            <a:r>
              <a:rPr lang="en-US" sz="2400" dirty="0" smtClean="0">
                <a:solidFill>
                  <a:schemeClr val="bg1"/>
                </a:solidFill>
                <a:latin typeface="Times New Roman" pitchFamily="18" charset="0"/>
                <a:cs typeface="Times New Roman" pitchFamily="18" charset="0"/>
              </a:rPr>
              <a:t> el </a:t>
            </a:r>
            <a:r>
              <a:rPr lang="en-US" sz="2400" dirty="0" err="1" smtClean="0">
                <a:solidFill>
                  <a:schemeClr val="bg1"/>
                </a:solidFill>
                <a:latin typeface="Times New Roman" pitchFamily="18" charset="0"/>
                <a:cs typeface="Times New Roman" pitchFamily="18" charset="0"/>
              </a:rPr>
              <a:t>caso</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los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533400" y="1447800"/>
            <a:ext cx="7772400" cy="3970318"/>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Defensa</a:t>
            </a:r>
            <a:r>
              <a:rPr lang="en-US" sz="3600" b="1" dirty="0" smtClean="0">
                <a:latin typeface="Times New Roman" pitchFamily="18" charset="0"/>
                <a:cs typeface="Times New Roman" pitchFamily="18" charset="0"/>
              </a:rPr>
              <a:t> de la </a:t>
            </a:r>
            <a:r>
              <a:rPr lang="en-US" sz="3600" b="1" dirty="0" err="1" smtClean="0">
                <a:latin typeface="Times New Roman" pitchFamily="18" charset="0"/>
                <a:cs typeface="Times New Roman" pitchFamily="18" charset="0"/>
              </a:rPr>
              <a:t>competencia</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El Estado </a:t>
            </a:r>
            <a:r>
              <a:rPr lang="en-US" sz="3600" dirty="0" err="1" smtClean="0">
                <a:latin typeface="Times New Roman" pitchFamily="18" charset="0"/>
                <a:cs typeface="Times New Roman" pitchFamily="18" charset="0"/>
              </a:rPr>
              <a:t>intenta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evitar</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que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no </a:t>
            </a:r>
            <a:r>
              <a:rPr lang="en-US" sz="3600" dirty="0" err="1" smtClean="0">
                <a:latin typeface="Times New Roman" pitchFamily="18" charset="0"/>
                <a:cs typeface="Times New Roman" pitchFamily="18" charset="0"/>
              </a:rPr>
              <a:t>competitivos</a:t>
            </a:r>
            <a:r>
              <a:rPr lang="en-US" sz="3600" dirty="0" smtClean="0">
                <a:latin typeface="Times New Roman" pitchFamily="18" charset="0"/>
                <a:cs typeface="Times New Roman" pitchFamily="18" charset="0"/>
              </a:rPr>
              <a:t>, las </a:t>
            </a:r>
            <a:r>
              <a:rPr lang="en-US" sz="3600" dirty="0" err="1" smtClean="0">
                <a:latin typeface="Times New Roman" pitchFamily="18" charset="0"/>
                <a:cs typeface="Times New Roman" pitchFamily="18" charset="0"/>
              </a:rPr>
              <a:t>restricciones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las </a:t>
            </a:r>
            <a:r>
              <a:rPr lang="en-US" sz="3600" dirty="0" err="1" smtClean="0">
                <a:latin typeface="Times New Roman" pitchFamily="18" charset="0"/>
                <a:cs typeface="Times New Roman" pitchFamily="18" charset="0"/>
              </a:rPr>
              <a:t>cantidades</a:t>
            </a:r>
            <a:r>
              <a:rPr lang="en-US" sz="3600" dirty="0" smtClean="0">
                <a:latin typeface="Times New Roman" pitchFamily="18" charset="0"/>
                <a:cs typeface="Times New Roman" pitchFamily="18" charset="0"/>
              </a:rPr>
              <a:t> y las p</a:t>
            </a:r>
            <a:r>
              <a:rPr lang="es-ES" sz="3600" dirty="0" err="1" smtClean="0">
                <a:latin typeface="Times New Roman" pitchFamily="18" charset="0"/>
                <a:cs typeface="Times New Roman" pitchFamily="18" charset="0"/>
              </a:rPr>
              <a:t>érdidas</a:t>
            </a:r>
            <a:r>
              <a:rPr lang="es-ES" sz="3600" dirty="0" smtClean="0">
                <a:latin typeface="Times New Roman" pitchFamily="18" charset="0"/>
                <a:cs typeface="Times New Roman" pitchFamily="18" charset="0"/>
              </a:rPr>
              <a:t> de eficiencia acaben dominando los mercados.</a:t>
            </a: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89671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7772400" cy="2308324"/>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Ejemplos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recientes</a:t>
            </a:r>
            <a:endParaRPr lang="en-US" sz="3600"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Microsoft, Google</a:t>
            </a:r>
            <a:r>
              <a:rPr lang="mr-IN"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TextBox 4"/>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12.7 </a:t>
            </a:r>
            <a:r>
              <a:rPr lang="en-US" sz="2400" dirty="0">
                <a:solidFill>
                  <a:schemeClr val="bg1"/>
                </a:solidFill>
                <a:latin typeface="Times New Roman" pitchFamily="18" charset="0"/>
                <a:cs typeface="Times New Roman" pitchFamily="18" charset="0"/>
              </a:rPr>
              <a:t>El </a:t>
            </a:r>
            <a:r>
              <a:rPr lang="en-US" sz="2400" dirty="0" err="1">
                <a:solidFill>
                  <a:schemeClr val="bg1"/>
                </a:solidFill>
                <a:latin typeface="Times New Roman" pitchFamily="18" charset="0"/>
                <a:cs typeface="Times New Roman" pitchFamily="18" charset="0"/>
              </a:rPr>
              <a:t>papel</a:t>
            </a:r>
            <a:r>
              <a:rPr lang="en-US" sz="2400" dirty="0">
                <a:solidFill>
                  <a:schemeClr val="bg1"/>
                </a:solidFill>
                <a:latin typeface="Times New Roman" pitchFamily="18" charset="0"/>
                <a:cs typeface="Times New Roman" pitchFamily="18" charset="0"/>
              </a:rPr>
              <a:t> del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caso</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6779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7772400" cy="5078313"/>
          </a:xfrm>
          <a:prstGeom prst="rect">
            <a:avLst/>
          </a:prstGeom>
          <a:noFill/>
        </p:spPr>
        <p:txBody>
          <a:bodyPr wrap="square" rtlCol="0">
            <a:spAutoFit/>
          </a:bodyPr>
          <a:lstStyle/>
          <a:p>
            <a:r>
              <a:rPr lang="en-US" sz="3600" dirty="0" smtClean="0">
                <a:latin typeface="Times New Roman" pitchFamily="18" charset="0"/>
                <a:cs typeface="Times New Roman" pitchFamily="18" charset="0"/>
              </a:rPr>
              <a:t>A Microsoft se le </a:t>
            </a:r>
            <a:r>
              <a:rPr lang="en-US" sz="3600" dirty="0" err="1" smtClean="0">
                <a:latin typeface="Times New Roman" pitchFamily="18" charset="0"/>
                <a:cs typeface="Times New Roman" pitchFamily="18" charset="0"/>
              </a:rPr>
              <a:t>acus</a:t>
            </a:r>
            <a:r>
              <a:rPr lang="es-ES" sz="3600" dirty="0" err="1" smtClean="0">
                <a:latin typeface="Times New Roman" pitchFamily="18" charset="0"/>
                <a:cs typeface="Times New Roman" pitchFamily="18" charset="0"/>
              </a:rPr>
              <a:t>ó</a:t>
            </a:r>
            <a:r>
              <a:rPr lang="es-ES" sz="3600" dirty="0" smtClean="0">
                <a:latin typeface="Times New Roman" pitchFamily="18" charset="0"/>
                <a:cs typeface="Times New Roman" pitchFamily="18" charset="0"/>
              </a:rPr>
              <a:t> de restricciones al comercio por:</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Monopolizar</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a:t>
            </a:r>
          </a:p>
          <a:p>
            <a:pPr marL="571500" indent="-571500">
              <a:buFont typeface="Arial" pitchFamily="34" charset="0"/>
              <a:buChar char="•"/>
            </a:pPr>
            <a:r>
              <a:rPr lang="en-US" sz="3600" dirty="0" err="1" smtClean="0">
                <a:latin typeface="Times New Roman" pitchFamily="18" charset="0"/>
                <a:cs typeface="Times New Roman" pitchFamily="18" charset="0"/>
              </a:rPr>
              <a:t>Unir</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sistema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operativo</a:t>
            </a:r>
            <a:r>
              <a:rPr lang="en-US" sz="3600" dirty="0" smtClean="0">
                <a:latin typeface="Times New Roman" pitchFamily="18" charset="0"/>
                <a:cs typeface="Times New Roman" pitchFamily="18" charset="0"/>
              </a:rPr>
              <a:t> Windows con el </a:t>
            </a:r>
            <a:r>
              <a:rPr lang="en-US" sz="3600" dirty="0" err="1" smtClean="0">
                <a:latin typeface="Times New Roman" pitchFamily="18" charset="0"/>
                <a:cs typeface="Times New Roman" pitchFamily="18" charset="0"/>
              </a:rPr>
              <a:t>buscador</a:t>
            </a:r>
            <a:r>
              <a:rPr lang="en-US" sz="3600" dirty="0" smtClean="0">
                <a:latin typeface="Times New Roman" pitchFamily="18" charset="0"/>
                <a:cs typeface="Times New Roman" pitchFamily="18" charset="0"/>
              </a:rPr>
              <a:t> Internet Explorer</a:t>
            </a:r>
          </a:p>
          <a:p>
            <a:pPr marL="571500" indent="-571500">
              <a:buFont typeface="Arial" pitchFamily="34" charset="0"/>
              <a:buChar char="•"/>
            </a:pPr>
            <a:r>
              <a:rPr lang="en-US" sz="3600" dirty="0" err="1" smtClean="0">
                <a:latin typeface="Times New Roman" pitchFamily="18" charset="0"/>
                <a:cs typeface="Times New Roman" pitchFamily="18" charset="0"/>
              </a:rPr>
              <a:t>Impedir</a:t>
            </a:r>
            <a:r>
              <a:rPr lang="en-US" sz="3600" dirty="0" smtClean="0">
                <a:latin typeface="Times New Roman" pitchFamily="18" charset="0"/>
                <a:cs typeface="Times New Roman" pitchFamily="18" charset="0"/>
              </a:rPr>
              <a:t> a la </a:t>
            </a:r>
            <a:r>
              <a:rPr lang="en-US" sz="3600" dirty="0" err="1" smtClean="0">
                <a:latin typeface="Times New Roman" pitchFamily="18" charset="0"/>
                <a:cs typeface="Times New Roman" pitchFamily="18" charset="0"/>
              </a:rPr>
              <a:t>competencia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conseguir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una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amplia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cuota</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a:t>
            </a:r>
          </a:p>
          <a:p>
            <a:pPr marL="571500" indent="-571500">
              <a:buFont typeface="Arial" pitchFamily="34" charset="0"/>
              <a:buChar char="•"/>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6" name="TextBox 5"/>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12.7 </a:t>
            </a:r>
            <a:r>
              <a:rPr lang="en-US" sz="2400" dirty="0">
                <a:solidFill>
                  <a:schemeClr val="bg1"/>
                </a:solidFill>
                <a:latin typeface="Times New Roman" pitchFamily="18" charset="0"/>
                <a:cs typeface="Times New Roman" pitchFamily="18" charset="0"/>
              </a:rPr>
              <a:t>El </a:t>
            </a:r>
            <a:r>
              <a:rPr lang="en-US" sz="2400" dirty="0" err="1">
                <a:solidFill>
                  <a:schemeClr val="bg1"/>
                </a:solidFill>
                <a:latin typeface="Times New Roman" pitchFamily="18" charset="0"/>
                <a:cs typeface="Times New Roman" pitchFamily="18" charset="0"/>
              </a:rPr>
              <a:t>papel</a:t>
            </a:r>
            <a:r>
              <a:rPr lang="en-US" sz="2400" dirty="0">
                <a:solidFill>
                  <a:schemeClr val="bg1"/>
                </a:solidFill>
                <a:latin typeface="Times New Roman" pitchFamily="18" charset="0"/>
                <a:cs typeface="Times New Roman" pitchFamily="18" charset="0"/>
              </a:rPr>
              <a:t> del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caso</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57977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7772400" cy="563231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Sentencia</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smtClean="0">
                <a:latin typeface="Times New Roman" pitchFamily="18" charset="0"/>
                <a:cs typeface="Times New Roman" pitchFamily="18" charset="0"/>
              </a:rPr>
              <a:t>No se </a:t>
            </a:r>
            <a:r>
              <a:rPr lang="en-US" sz="3600" dirty="0" err="1" smtClean="0">
                <a:latin typeface="Times New Roman" pitchFamily="18" charset="0"/>
                <a:cs typeface="Times New Roman" pitchFamily="18" charset="0"/>
              </a:rPr>
              <a:t>dividi</a:t>
            </a:r>
            <a:r>
              <a:rPr lang="es-ES" sz="3600" dirty="0" err="1" smtClean="0">
                <a:latin typeface="Times New Roman" pitchFamily="18" charset="0"/>
                <a:cs typeface="Times New Roman" pitchFamily="18" charset="0"/>
              </a:rPr>
              <a:t>ó</a:t>
            </a:r>
            <a:r>
              <a:rPr lang="es-E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Microsoft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dos </a:t>
            </a:r>
            <a:r>
              <a:rPr lang="en-US" sz="3600" dirty="0" err="1" smtClean="0">
                <a:latin typeface="Times New Roman" pitchFamily="18" charset="0"/>
                <a:cs typeface="Times New Roman" pitchFamily="18" charset="0"/>
              </a:rPr>
              <a:t>empresas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distintas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una</a:t>
            </a:r>
            <a:r>
              <a:rPr lang="en-US" sz="3600" dirty="0" smtClean="0">
                <a:latin typeface="Times New Roman" pitchFamily="18" charset="0"/>
                <a:cs typeface="Times New Roman" pitchFamily="18" charset="0"/>
              </a:rPr>
              <a:t> para el </a:t>
            </a:r>
            <a:r>
              <a:rPr lang="en-US" sz="3600" dirty="0" err="1" smtClean="0">
                <a:latin typeface="Times New Roman" pitchFamily="18" charset="0"/>
                <a:cs typeface="Times New Roman" pitchFamily="18" charset="0"/>
              </a:rPr>
              <a:t>sistema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operativo</a:t>
            </a:r>
            <a:r>
              <a:rPr lang="en-US" sz="3600" dirty="0" smtClean="0">
                <a:latin typeface="Times New Roman" pitchFamily="18" charset="0"/>
                <a:cs typeface="Times New Roman" pitchFamily="18" charset="0"/>
              </a:rPr>
              <a:t> y </a:t>
            </a:r>
            <a:r>
              <a:rPr lang="en-US" sz="3600" dirty="0" err="1" smtClean="0">
                <a:latin typeface="Times New Roman" pitchFamily="18" charset="0"/>
                <a:cs typeface="Times New Roman" pitchFamily="18" charset="0"/>
              </a:rPr>
              <a:t>otra</a:t>
            </a:r>
            <a:r>
              <a:rPr lang="en-US" sz="3600" dirty="0" smtClean="0">
                <a:latin typeface="Times New Roman" pitchFamily="18" charset="0"/>
                <a:cs typeface="Times New Roman" pitchFamily="18" charset="0"/>
              </a:rPr>
              <a:t> para las </a:t>
            </a:r>
            <a:r>
              <a:rPr lang="en-US" sz="3600" dirty="0" err="1" smtClean="0">
                <a:latin typeface="Times New Roman" pitchFamily="18" charset="0"/>
                <a:cs typeface="Times New Roman" pitchFamily="18" charset="0"/>
              </a:rPr>
              <a:t>aplicaciones</a:t>
            </a:r>
            <a:r>
              <a:rPr lang="en-US" sz="3600" dirty="0" smtClean="0">
                <a:latin typeface="Times New Roman" pitchFamily="18" charset="0"/>
                <a:cs typeface="Times New Roman" pitchFamily="18" charset="0"/>
              </a:rPr>
              <a:t>)…</a:t>
            </a:r>
          </a:p>
          <a:p>
            <a:pPr marL="571500" indent="-571500">
              <a:buFont typeface="Arial" pitchFamily="34" charset="0"/>
              <a:buChar char="•"/>
            </a:pPr>
            <a:r>
              <a:rPr lang="en-US" sz="3600" dirty="0" smtClean="0">
                <a:latin typeface="Times New Roman" pitchFamily="18" charset="0"/>
                <a:cs typeface="Times New Roman" pitchFamily="18" charset="0"/>
              </a:rPr>
              <a:t>Pero se le </a:t>
            </a:r>
            <a:r>
              <a:rPr lang="en-US" sz="3600" dirty="0" err="1" smtClean="0">
                <a:latin typeface="Times New Roman" pitchFamily="18" charset="0"/>
                <a:cs typeface="Times New Roman" pitchFamily="18" charset="0"/>
              </a:rPr>
              <a:t>obligaba</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cambiar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ciertas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a:t>
            </a:r>
            <a:r>
              <a:rPr lang="es-ES" sz="3600" dirty="0" err="1" smtClean="0">
                <a:latin typeface="Times New Roman" pitchFamily="18" charset="0"/>
                <a:cs typeface="Times New Roman" pitchFamily="18" charset="0"/>
              </a:rPr>
              <a:t>ácticas</a:t>
            </a:r>
            <a:r>
              <a:rPr lang="es-ES" sz="3600" dirty="0" smtClean="0">
                <a:latin typeface="Times New Roman" pitchFamily="18" charset="0"/>
                <a:cs typeface="Times New Roman" pitchFamily="18" charset="0"/>
              </a:rPr>
              <a:t> de marketing </a:t>
            </a:r>
            <a:r>
              <a:rPr lang="en-US" sz="3600" dirty="0" smtClean="0">
                <a:latin typeface="Times New Roman" pitchFamily="18" charset="0"/>
                <a:cs typeface="Times New Roman" pitchFamily="18" charset="0"/>
              </a:rPr>
              <a:t>y </a:t>
            </a:r>
            <a:r>
              <a:rPr lang="en-US" sz="3600" dirty="0" err="1" smtClean="0">
                <a:latin typeface="Times New Roman" pitchFamily="18" charset="0"/>
                <a:cs typeface="Times New Roman" pitchFamily="18" charset="0"/>
              </a:rPr>
              <a:t>facilitar</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otros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buscadores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pudieran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operar</a:t>
            </a:r>
            <a:r>
              <a:rPr lang="en-US" sz="3600" dirty="0" smtClean="0">
                <a:latin typeface="Times New Roman" pitchFamily="18" charset="0"/>
                <a:cs typeface="Times New Roman" pitchFamily="18" charset="0"/>
              </a:rPr>
              <a:t> con Windows.</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6" name="TextBox 5"/>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12.7 </a:t>
            </a:r>
            <a:r>
              <a:rPr lang="en-US" sz="2400" dirty="0">
                <a:solidFill>
                  <a:schemeClr val="bg1"/>
                </a:solidFill>
                <a:latin typeface="Times New Roman" pitchFamily="18" charset="0"/>
                <a:cs typeface="Times New Roman" pitchFamily="18" charset="0"/>
              </a:rPr>
              <a:t>El </a:t>
            </a:r>
            <a:r>
              <a:rPr lang="en-US" sz="2400" dirty="0" err="1">
                <a:solidFill>
                  <a:schemeClr val="bg1"/>
                </a:solidFill>
                <a:latin typeface="Times New Roman" pitchFamily="18" charset="0"/>
                <a:cs typeface="Times New Roman" pitchFamily="18" charset="0"/>
              </a:rPr>
              <a:t>papel</a:t>
            </a:r>
            <a:r>
              <a:rPr lang="en-US" sz="2400" dirty="0">
                <a:solidFill>
                  <a:schemeClr val="bg1"/>
                </a:solidFill>
                <a:latin typeface="Times New Roman" pitchFamily="18" charset="0"/>
                <a:cs typeface="Times New Roman" pitchFamily="18" charset="0"/>
              </a:rPr>
              <a:t> del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caso</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1423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84"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12.7 </a:t>
            </a:r>
            <a:r>
              <a:rPr lang="en-US" sz="2400" dirty="0">
                <a:solidFill>
                  <a:schemeClr val="bg1"/>
                </a:solidFill>
                <a:latin typeface="Times New Roman" pitchFamily="18" charset="0"/>
                <a:cs typeface="Times New Roman" pitchFamily="18" charset="0"/>
              </a:rPr>
              <a:t>El </a:t>
            </a:r>
            <a:r>
              <a:rPr lang="en-US" sz="2400" dirty="0" err="1">
                <a:solidFill>
                  <a:schemeClr val="bg1"/>
                </a:solidFill>
                <a:latin typeface="Times New Roman" pitchFamily="18" charset="0"/>
                <a:cs typeface="Times New Roman" pitchFamily="18" charset="0"/>
              </a:rPr>
              <a:t>papel</a:t>
            </a:r>
            <a:r>
              <a:rPr lang="en-US" sz="2400" dirty="0">
                <a:solidFill>
                  <a:schemeClr val="bg1"/>
                </a:solidFill>
                <a:latin typeface="Times New Roman" pitchFamily="18" charset="0"/>
                <a:cs typeface="Times New Roman" pitchFamily="18" charset="0"/>
              </a:rPr>
              <a:t> del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caso</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monopolios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Regulación</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533400" y="1600200"/>
            <a:ext cx="7772400" cy="2862322"/>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Precio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eficiente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óptimo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socialmente</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igual</a:t>
            </a:r>
            <a:r>
              <a:rPr lang="en-US" sz="3600" dirty="0" smtClean="0">
                <a:latin typeface="Times New Roman" pitchFamily="18" charset="0"/>
                <a:cs typeface="Times New Roman" pitchFamily="18" charset="0"/>
              </a:rPr>
              <a:t> al </a:t>
            </a:r>
            <a:r>
              <a:rPr lang="en-US" sz="3600" dirty="0" err="1" smtClean="0">
                <a:latin typeface="Times New Roman" pitchFamily="18" charset="0"/>
                <a:cs typeface="Times New Roman" pitchFamily="18" charset="0"/>
              </a:rPr>
              <a:t>coste</a:t>
            </a:r>
            <a:r>
              <a:rPr lang="en-US" sz="3600" dirty="0" smtClean="0">
                <a:latin typeface="Times New Roman" pitchFamily="18" charset="0"/>
                <a:cs typeface="Times New Roman" pitchFamily="18" charset="0"/>
              </a:rPr>
              <a:t> marginal.</a:t>
            </a:r>
          </a:p>
          <a:p>
            <a:endParaRPr lang="en-US" sz="3600" b="1"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Precio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justo</a:t>
            </a:r>
            <a:endParaRPr lang="en-US" sz="3600" b="1" dirty="0" smtClean="0">
              <a:latin typeface="Times New Roman" pitchFamily="18" charset="0"/>
              <a:cs typeface="Times New Roman" pitchFamily="18" charset="0"/>
            </a:endParaRPr>
          </a:p>
          <a:p>
            <a:r>
              <a:rPr lang="en-US" sz="3600" b="1"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igual</a:t>
            </a:r>
            <a:r>
              <a:rPr lang="en-US" sz="3600" dirty="0" smtClean="0">
                <a:latin typeface="Times New Roman" pitchFamily="18" charset="0"/>
                <a:cs typeface="Times New Roman" pitchFamily="18" charset="0"/>
              </a:rPr>
              <a:t> al </a:t>
            </a:r>
            <a:r>
              <a:rPr lang="en-US" sz="3600" dirty="0" err="1" smtClean="0">
                <a:latin typeface="Times New Roman" pitchFamily="18" charset="0"/>
                <a:cs typeface="Times New Roman" pitchFamily="18" charset="0"/>
              </a:rPr>
              <a:t>coste</a:t>
            </a:r>
            <a:r>
              <a:rPr lang="en-US" sz="3600" dirty="0" smtClean="0">
                <a:latin typeface="Times New Roman" pitchFamily="18" charset="0"/>
                <a:cs typeface="Times New Roman" pitchFamily="18" charset="0"/>
              </a:rPr>
              <a:t> total </a:t>
            </a:r>
            <a:r>
              <a:rPr lang="en-US" sz="3600" dirty="0" err="1" smtClean="0">
                <a:latin typeface="Times New Roman" pitchFamily="18" charset="0"/>
                <a:cs typeface="Times New Roman" pitchFamily="18" charset="0"/>
              </a:rPr>
              <a:t>medio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74562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4"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12.7 </a:t>
            </a:r>
            <a:r>
              <a:rPr lang="en-US" sz="2400" dirty="0">
                <a:solidFill>
                  <a:schemeClr val="bg1"/>
                </a:solidFill>
                <a:latin typeface="Times New Roman" pitchFamily="18" charset="0"/>
                <a:cs typeface="Times New Roman" pitchFamily="18" charset="0"/>
              </a:rPr>
              <a:t>El </a:t>
            </a:r>
            <a:r>
              <a:rPr lang="en-US" sz="2400" dirty="0" err="1">
                <a:solidFill>
                  <a:schemeClr val="bg1"/>
                </a:solidFill>
                <a:latin typeface="Times New Roman" pitchFamily="18" charset="0"/>
                <a:cs typeface="Times New Roman" pitchFamily="18" charset="0"/>
              </a:rPr>
              <a:t>papel</a:t>
            </a:r>
            <a:r>
              <a:rPr lang="en-US" sz="2400" dirty="0">
                <a:solidFill>
                  <a:schemeClr val="bg1"/>
                </a:solidFill>
                <a:latin typeface="Times New Roman" pitchFamily="18" charset="0"/>
                <a:cs typeface="Times New Roman" pitchFamily="18" charset="0"/>
              </a:rPr>
              <a:t> del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caso</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Regulación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pic>
        <p:nvPicPr>
          <p:cNvPr id="6" name="Picture 5" descr="ALL_Exhibit_12.11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7" name="Picture 6" descr="ALL_Exhibit_12.11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8" name="Picture 7" descr="ALL_Exhibit_12.11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9" name="Picture 8" descr="ALL_Exhibit_12.11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0" name="Picture 9" descr="ALL_Exhibit_12.11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1" name="Picture 10" descr="ALL_Exhibit_12.11_06.psd"/>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2" name="Picture 11" descr="ALL_Exhibit_12.11_07.psd"/>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3" name="Picture 12" descr="ALL_Exhibit_12.11_08.psd"/>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4" name="Picture 13" descr="ALL_Exhibit_12.11_09.psd"/>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5" name="Picture 14" descr="ALL_Exhibit_12.11_10.psd"/>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6" name="Picture 15" descr="ALL_Exhibit_12.11_11.psd"/>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7" name="Picture 1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15416" y="1828800"/>
            <a:ext cx="8229600" cy="3444262"/>
          </a:xfrm>
          <a:prstGeom prst="rect">
            <a:avLst/>
          </a:prstGeom>
        </p:spPr>
      </p:pic>
      <p:sp>
        <p:nvSpPr>
          <p:cNvPr id="18" name="Title 1"/>
          <p:cNvSpPr>
            <a:spLocks noGrp="1"/>
          </p:cNvSpPr>
          <p:nvPr/>
        </p:nvSpPr>
        <p:spPr>
          <a:xfrm>
            <a:off x="1066800" y="5638800"/>
            <a:ext cx="6919783"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dirty="0" err="1">
                <a:solidFill>
                  <a:schemeClr val="tx2">
                    <a:lumMod val="60000"/>
                    <a:lumOff val="40000"/>
                  </a:schemeClr>
                </a:solidFill>
                <a:latin typeface="HelveticaNeueLT Pro 65 Md"/>
                <a:cs typeface="HelveticaNeueLT Pro 65 Md"/>
              </a:rPr>
              <a:t>Figura</a:t>
            </a:r>
            <a:r>
              <a:rPr lang="en-US" sz="1400" dirty="0">
                <a:solidFill>
                  <a:schemeClr val="tx2">
                    <a:lumMod val="60000"/>
                    <a:lumOff val="40000"/>
                  </a:schemeClr>
                </a:solidFill>
                <a:latin typeface="HelveticaNeueLT Pro 65 Md"/>
                <a:cs typeface="HelveticaNeueLT Pro 65 Md"/>
              </a:rPr>
              <a:t> 12.11 </a:t>
            </a:r>
            <a:r>
              <a:rPr lang="en-US" sz="1400" dirty="0" err="1">
                <a:latin typeface="HelveticaNeueLT Pro 65 Md"/>
                <a:cs typeface="HelveticaNeueLT Pro 65 Md"/>
              </a:rPr>
              <a:t>Distribución</a:t>
            </a:r>
            <a:r>
              <a:rPr lang="en-US" sz="1400" dirty="0">
                <a:latin typeface="HelveticaNeueLT Pro 65 Md"/>
                <a:cs typeface="HelveticaNeueLT Pro 65 Md"/>
              </a:rPr>
              <a:t> del </a:t>
            </a:r>
            <a:r>
              <a:rPr lang="en-US" sz="1400" dirty="0" err="1">
                <a:latin typeface="HelveticaNeueLT Pro 65 Md"/>
                <a:cs typeface="HelveticaNeueLT Pro 65 Md"/>
              </a:rPr>
              <a:t>excedente</a:t>
            </a:r>
            <a:r>
              <a:rPr lang="en-US" sz="1400" dirty="0">
                <a:latin typeface="HelveticaNeueLT Pro 65 Md"/>
                <a:cs typeface="HelveticaNeueLT Pro 65 Md"/>
              </a:rPr>
              <a:t>: </a:t>
            </a:r>
            <a:r>
              <a:rPr lang="en-US" sz="1400" dirty="0" err="1">
                <a:latin typeface="HelveticaNeueLT Pro 65 Md"/>
                <a:cs typeface="HelveticaNeueLT Pro 65 Md"/>
              </a:rPr>
              <a:t>Competencia</a:t>
            </a:r>
            <a:r>
              <a:rPr lang="en-US" sz="1400" dirty="0">
                <a:latin typeface="HelveticaNeueLT Pro 65 Md"/>
                <a:cs typeface="HelveticaNeueLT Pro 65 Md"/>
              </a:rPr>
              <a:t> perfecta </a:t>
            </a:r>
            <a:r>
              <a:rPr lang="en-US" sz="1400" dirty="0" err="1">
                <a:latin typeface="HelveticaNeueLT Pro 65 Md"/>
                <a:cs typeface="HelveticaNeueLT Pro 65 Md"/>
              </a:rPr>
              <a:t>frente</a:t>
            </a:r>
            <a:r>
              <a:rPr lang="en-US" sz="1400" dirty="0">
                <a:latin typeface="HelveticaNeueLT Pro 65 Md"/>
                <a:cs typeface="HelveticaNeueLT Pro 65 Md"/>
              </a:rPr>
              <a:t> a </a:t>
            </a:r>
            <a:r>
              <a:rPr lang="en-US" sz="1400" dirty="0" err="1">
                <a:latin typeface="HelveticaNeueLT Pro 65 Md"/>
                <a:cs typeface="HelveticaNeueLT Pro 65 Md"/>
              </a:rPr>
              <a:t>monopolio</a:t>
            </a:r>
            <a:endParaRPr lang="en-US" sz="1400" dirty="0">
              <a:latin typeface="HelveticaNeueLT Pro 65 Md"/>
              <a:cs typeface="HelveticaNeueLT Pro 65 Md"/>
            </a:endParaRPr>
          </a:p>
        </p:txBody>
      </p:sp>
    </p:spTree>
    <p:extLst>
      <p:ext uri="{BB962C8B-B14F-4D97-AF65-F5344CB8AC3E}">
        <p14:creationId xmlns:p14="http://schemas.microsoft.com/office/powerpoint/2010/main" val="31440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 </a:t>
            </a:r>
            <a:r>
              <a:rPr lang="en-US" sz="2400" dirty="0" err="1" smtClean="0">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8" name="TextBox 7"/>
          <p:cNvSpPr txBox="1"/>
          <p:nvPr/>
        </p:nvSpPr>
        <p:spPr>
          <a:xfrm>
            <a:off x="381000" y="1447800"/>
            <a:ext cx="85344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Economía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basada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en</a:t>
            </a:r>
            <a:r>
              <a:rPr lang="en-US" sz="3600" dirty="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evidencia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TextBox 9"/>
          <p:cNvSpPr txBox="1"/>
          <p:nvPr/>
        </p:nvSpPr>
        <p:spPr>
          <a:xfrm>
            <a:off x="152400" y="3429390"/>
            <a:ext cx="3581400" cy="2062103"/>
          </a:xfrm>
          <a:prstGeom prst="rect">
            <a:avLst/>
          </a:prstGeom>
          <a:noFill/>
        </p:spPr>
        <p:txBody>
          <a:bodyPr wrap="square" rtlCol="0">
            <a:spAutoFit/>
          </a:bodyPr>
          <a:lstStyle/>
          <a:p>
            <a:r>
              <a:rPr lang="en-US" sz="3200" dirty="0">
                <a:latin typeface="Times New Roman" pitchFamily="18" charset="0"/>
                <a:cs typeface="Times New Roman" pitchFamily="18" charset="0"/>
              </a:rPr>
              <a:t>¿Hay </a:t>
            </a:r>
            <a:r>
              <a:rPr lang="en-US" sz="3200" dirty="0" err="1">
                <a:latin typeface="Times New Roman" pitchFamily="18" charset="0"/>
                <a:cs typeface="Times New Roman" pitchFamily="18" charset="0"/>
              </a:rPr>
              <a:t>algún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caso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en</a:t>
            </a:r>
            <a:r>
              <a:rPr lang="en-US" sz="3200" dirty="0">
                <a:latin typeface="Times New Roman" pitchFamily="18" charset="0"/>
                <a:cs typeface="Times New Roman" pitchFamily="18" charset="0"/>
              </a:rPr>
              <a:t> que un </a:t>
            </a:r>
            <a:r>
              <a:rPr lang="en-US" sz="3200" dirty="0" err="1">
                <a:latin typeface="Times New Roman" pitchFamily="18" charset="0"/>
                <a:cs typeface="Times New Roman" pitchFamily="18" charset="0"/>
              </a:rPr>
              <a:t>monopolio</a:t>
            </a:r>
            <a:r>
              <a:rPr lang="en-US" sz="3200" dirty="0">
                <a:latin typeface="Times New Roman" pitchFamily="18" charset="0"/>
                <a:cs typeface="Times New Roman" pitchFamily="18" charset="0"/>
              </a:rPr>
              <a:t> sea </a:t>
            </a:r>
            <a:r>
              <a:rPr lang="en-US" sz="3200" dirty="0" err="1">
                <a:latin typeface="Times New Roman" pitchFamily="18" charset="0"/>
                <a:cs typeface="Times New Roman" pitchFamily="18" charset="0"/>
              </a:rPr>
              <a:t>bueno</a:t>
            </a:r>
            <a:r>
              <a:rPr lang="en-US" sz="3200" dirty="0">
                <a:latin typeface="Times New Roman" pitchFamily="18" charset="0"/>
                <a:cs typeface="Times New Roman" pitchFamily="18" charset="0"/>
              </a:rPr>
              <a:t> para la </a:t>
            </a:r>
            <a:r>
              <a:rPr lang="en-US" sz="3200" dirty="0" err="1">
                <a:latin typeface="Times New Roman" pitchFamily="18" charset="0"/>
                <a:cs typeface="Times New Roman" pitchFamily="18" charset="0"/>
              </a:rPr>
              <a:t>sociedad</a:t>
            </a:r>
            <a:r>
              <a:rPr lang="en-US" sz="3200" dirty="0">
                <a:latin typeface="Times New Roman" pitchFamily="18" charset="0"/>
                <a:cs typeface="Times New Roman" pitchFamily="18" charset="0"/>
              </a:rPr>
              <a:t>?</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14800" y="2720576"/>
            <a:ext cx="4472173" cy="3479730"/>
          </a:xfrm>
          <a:prstGeom prst="rect">
            <a:avLst/>
          </a:prstGeom>
          <a:ln>
            <a:solidFill>
              <a:srgbClr val="000000"/>
            </a:solidFill>
          </a:ln>
        </p:spPr>
      </p:pic>
    </p:spTree>
    <p:extLst>
      <p:ext uri="{BB962C8B-B14F-4D97-AF65-F5344CB8AC3E}">
        <p14:creationId xmlns:p14="http://schemas.microsoft.com/office/powerpoint/2010/main" val="3027663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12.4 </a:t>
            </a:r>
            <a:r>
              <a:rPr lang="en-US" sz="2400" dirty="0" err="1">
                <a:solidFill>
                  <a:schemeClr val="bg1"/>
                </a:solidFill>
                <a:latin typeface="Times New Roman" pitchFamily="18" charset="0"/>
                <a:cs typeface="Times New Roman" pitchFamily="18" charset="0"/>
              </a:rPr>
              <a:t>Elección</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cantidad</a:t>
            </a:r>
            <a:r>
              <a:rPr lang="en-US" sz="2400" dirty="0">
                <a:solidFill>
                  <a:schemeClr val="bg1"/>
                </a:solidFill>
                <a:latin typeface="Times New Roman" pitchFamily="18" charset="0"/>
                <a:cs typeface="Times New Roman" pitchFamily="18" charset="0"/>
              </a:rPr>
              <a:t> y el </a:t>
            </a:r>
            <a:r>
              <a:rPr lang="en-US" sz="2400" dirty="0" err="1">
                <a:solidFill>
                  <a:schemeClr val="bg1"/>
                </a:solidFill>
                <a:latin typeface="Times New Roman" pitchFamily="18" charset="0"/>
                <a:cs typeface="Times New Roman" pitchFamily="18" charset="0"/>
              </a:rPr>
              <a:t>precio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óptimos</a:t>
            </a:r>
            <a:endParaRPr lang="en-US" sz="2400" dirty="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Cómo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calcula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beneficios</a:t>
            </a:r>
            <a:r>
              <a:rPr lang="en-US" sz="2400" dirty="0" smtClean="0">
                <a:solidFill>
                  <a:schemeClr val="bg1"/>
                </a:solidFill>
                <a:latin typeface="Times New Roman" pitchFamily="18" charset="0"/>
                <a:cs typeface="Times New Roman" pitchFamily="18" charset="0"/>
              </a:rPr>
              <a:t> un </a:t>
            </a:r>
            <a:r>
              <a:rPr lang="en-US" sz="2400" dirty="0" err="1" smtClean="0">
                <a:solidFill>
                  <a:schemeClr val="bg1"/>
                </a:solidFill>
                <a:latin typeface="Times New Roman" pitchFamily="18" charset="0"/>
                <a:cs typeface="Times New Roman" pitchFamily="18" charset="0"/>
              </a:rPr>
              <a:t>monopolista</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33400" y="1447800"/>
            <a:ext cx="8305800" cy="4832093"/>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Beneficio</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Ingreso</a:t>
            </a:r>
            <a:r>
              <a:rPr lang="en-US" sz="3600" dirty="0" smtClean="0">
                <a:latin typeface="Times New Roman" pitchFamily="18" charset="0"/>
                <a:cs typeface="Times New Roman" pitchFamily="18" charset="0"/>
              </a:rPr>
              <a:t> total – </a:t>
            </a:r>
            <a:r>
              <a:rPr lang="en-US" sz="3600" dirty="0" err="1" smtClean="0">
                <a:latin typeface="Times New Roman" pitchFamily="18" charset="0"/>
                <a:cs typeface="Times New Roman" pitchFamily="18" charset="0"/>
              </a:rPr>
              <a:t>coste</a:t>
            </a:r>
            <a:r>
              <a:rPr lang="en-US" sz="3600" dirty="0" smtClean="0">
                <a:latin typeface="Times New Roman" pitchFamily="18" charset="0"/>
                <a:cs typeface="Times New Roman" pitchFamily="18" charset="0"/>
              </a:rPr>
              <a:t> total</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Ingreso</a:t>
            </a:r>
            <a:r>
              <a:rPr lang="en-US" sz="3600" dirty="0" smtClean="0">
                <a:latin typeface="Times New Roman" pitchFamily="18" charset="0"/>
                <a:cs typeface="Times New Roman" pitchFamily="18" charset="0"/>
              </a:rPr>
              <a:t> total= P x Q</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Coste</a:t>
            </a:r>
            <a:r>
              <a:rPr lang="en-US" sz="3600" dirty="0" smtClean="0">
                <a:latin typeface="Times New Roman" pitchFamily="18" charset="0"/>
                <a:cs typeface="Times New Roman" pitchFamily="18" charset="0"/>
              </a:rPr>
              <a:t> total = CTM x Q</a:t>
            </a:r>
          </a:p>
          <a:p>
            <a:endParaRPr lang="en-US" sz="2400"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Beneficio</a:t>
            </a:r>
            <a:r>
              <a:rPr lang="en-US" sz="3600" dirty="0" smtClean="0">
                <a:latin typeface="Times New Roman" pitchFamily="18" charset="0"/>
                <a:cs typeface="Times New Roman" pitchFamily="18" charset="0"/>
              </a:rPr>
              <a:t> = (P x Q) – (CTM x Q)</a:t>
            </a: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 Q (P – CTM)</a:t>
            </a:r>
          </a:p>
          <a:p>
            <a:endParaRPr lang="en-US" sz="2400"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Beneficio</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500M(3,50</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- 1,02 </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 1.240.000.000$</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3719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12.4 </a:t>
            </a:r>
            <a:r>
              <a:rPr lang="en-US" sz="2400" dirty="0" err="1">
                <a:solidFill>
                  <a:schemeClr val="bg1"/>
                </a:solidFill>
                <a:latin typeface="Times New Roman" pitchFamily="18" charset="0"/>
                <a:cs typeface="Times New Roman" pitchFamily="18" charset="0"/>
              </a:rPr>
              <a:t>Elección</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cantidad</a:t>
            </a:r>
            <a:r>
              <a:rPr lang="en-US" sz="2400" dirty="0">
                <a:solidFill>
                  <a:schemeClr val="bg1"/>
                </a:solidFill>
                <a:latin typeface="Times New Roman" pitchFamily="18" charset="0"/>
                <a:cs typeface="Times New Roman" pitchFamily="18" charset="0"/>
              </a:rPr>
              <a:t> y el </a:t>
            </a:r>
            <a:r>
              <a:rPr lang="en-US" sz="2400" dirty="0" err="1">
                <a:solidFill>
                  <a:schemeClr val="bg1"/>
                </a:solidFill>
                <a:latin typeface="Times New Roman" pitchFamily="18" charset="0"/>
                <a:cs typeface="Times New Roman" pitchFamily="18" charset="0"/>
              </a:rPr>
              <a:t>precio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óptimos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Cómo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calcula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beneficios</a:t>
            </a:r>
            <a:r>
              <a:rPr lang="en-US" sz="2400" dirty="0">
                <a:solidFill>
                  <a:schemeClr val="bg1"/>
                </a:solidFill>
                <a:latin typeface="Times New Roman" pitchFamily="18" charset="0"/>
                <a:cs typeface="Times New Roman" pitchFamily="18" charset="0"/>
              </a:rPr>
              <a:t> un </a:t>
            </a:r>
            <a:r>
              <a:rPr lang="en-US" sz="2400" dirty="0" err="1">
                <a:solidFill>
                  <a:schemeClr val="bg1"/>
                </a:solidFill>
                <a:latin typeface="Times New Roman" pitchFamily="18" charset="0"/>
                <a:cs typeface="Times New Roman" pitchFamily="18" charset="0"/>
              </a:rPr>
              <a:t>monopolista</a:t>
            </a:r>
            <a:endParaRPr lang="en-US" sz="2400" dirty="0">
              <a:solidFill>
                <a:schemeClr val="bg1"/>
              </a:solidFill>
              <a:latin typeface="Times New Roman" pitchFamily="18" charset="0"/>
              <a:cs typeface="Times New Roman" pitchFamily="18" charset="0"/>
            </a:endParaRPr>
          </a:p>
        </p:txBody>
      </p:sp>
      <p:pic>
        <p:nvPicPr>
          <p:cNvPr id="7" name="Picture 6" descr="ALL_Exhibit_12.10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19400" y="1905000"/>
            <a:ext cx="3771870" cy="3543528"/>
          </a:xfrm>
          <a:prstGeom prst="rect">
            <a:avLst/>
          </a:prstGeom>
        </p:spPr>
      </p:pic>
      <p:pic>
        <p:nvPicPr>
          <p:cNvPr id="8" name="Picture 7" descr="ALL_Exhibit_12.10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19400" y="1905000"/>
            <a:ext cx="3771870" cy="3543528"/>
          </a:xfrm>
          <a:prstGeom prst="rect">
            <a:avLst/>
          </a:prstGeom>
        </p:spPr>
      </p:pic>
      <p:pic>
        <p:nvPicPr>
          <p:cNvPr id="9" name="Picture 8" descr="ALL_Exhibit_12.10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19400" y="1905000"/>
            <a:ext cx="3771870" cy="3543528"/>
          </a:xfrm>
          <a:prstGeom prst="rect">
            <a:avLst/>
          </a:prstGeom>
        </p:spPr>
      </p:pic>
      <p:pic>
        <p:nvPicPr>
          <p:cNvPr id="10" name="Picture 9" descr="ALL_Exhibit_12.10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819400" y="1905000"/>
            <a:ext cx="3771870" cy="3543528"/>
          </a:xfrm>
          <a:prstGeom prst="rect">
            <a:avLst/>
          </a:prstGeom>
        </p:spPr>
      </p:pic>
      <p:pic>
        <p:nvPicPr>
          <p:cNvPr id="11" name="Picture 10" descr="ALL_Exhibit_12.10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819400" y="1905000"/>
            <a:ext cx="3771870" cy="3543528"/>
          </a:xfrm>
          <a:prstGeom prst="rect">
            <a:avLst/>
          </a:prstGeom>
        </p:spPr>
      </p:pic>
      <p:pic>
        <p:nvPicPr>
          <p:cNvPr id="12" name="Picture 11" descr="ALL_Exhibit_12.10_06.psd"/>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819400" y="1905000"/>
            <a:ext cx="3771870" cy="3543528"/>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828800" y="1905000"/>
            <a:ext cx="5010885" cy="3766029"/>
          </a:xfrm>
          <a:prstGeom prst="rect">
            <a:avLst/>
          </a:prstGeom>
        </p:spPr>
      </p:pic>
      <p:sp>
        <p:nvSpPr>
          <p:cNvPr id="15" name="Title 1"/>
          <p:cNvSpPr>
            <a:spLocks noGrp="1"/>
          </p:cNvSpPr>
          <p:nvPr/>
        </p:nvSpPr>
        <p:spPr>
          <a:xfrm>
            <a:off x="1245443" y="5867400"/>
            <a:ext cx="6919783"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err="1" smtClean="0">
                <a:solidFill>
                  <a:schemeClr val="tx2">
                    <a:lumMod val="60000"/>
                    <a:lumOff val="40000"/>
                  </a:schemeClr>
                </a:solidFill>
                <a:latin typeface="HelveticaNeueLT Pro 65 Md"/>
                <a:cs typeface="HelveticaNeueLT Pro 65 Md"/>
              </a:rPr>
              <a:t>Figura</a:t>
            </a:r>
            <a:r>
              <a:rPr lang="en-US" sz="1400" kern="1200" dirty="0" smtClean="0">
                <a:solidFill>
                  <a:schemeClr val="tx2">
                    <a:lumMod val="60000"/>
                    <a:lumOff val="40000"/>
                  </a:schemeClr>
                </a:solidFill>
                <a:latin typeface="HelveticaNeueLT Pro 65 Md"/>
                <a:cs typeface="HelveticaNeueLT Pro 65 Md"/>
              </a:rPr>
              <a:t> 12.10 </a:t>
            </a:r>
            <a:r>
              <a:rPr lang="en-US" sz="1400" kern="1200" dirty="0" err="1" smtClean="0">
                <a:latin typeface="HelveticaNeueLT Pro 65 Md"/>
                <a:cs typeface="HelveticaNeueLT Pro 65 Md"/>
              </a:rPr>
              <a:t>Cálculo</a:t>
            </a:r>
            <a:r>
              <a:rPr lang="en-US" sz="1400" kern="1200" dirty="0" smtClean="0">
                <a:latin typeface="HelveticaNeueLT Pro 65 Md"/>
                <a:cs typeface="HelveticaNeueLT Pro 65 Md"/>
              </a:rPr>
              <a:t> de </a:t>
            </a:r>
            <a:r>
              <a:rPr lang="en-US" sz="1400" kern="1200" dirty="0" err="1" smtClean="0">
                <a:latin typeface="HelveticaNeueLT Pro 65 Md"/>
                <a:cs typeface="HelveticaNeueLT Pro 65 Md"/>
              </a:rPr>
              <a:t>los</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beneficios</a:t>
            </a:r>
            <a:r>
              <a:rPr lang="en-US" sz="1400" kern="1200" dirty="0" smtClean="0">
                <a:latin typeface="HelveticaNeueLT Pro 65 Md"/>
                <a:cs typeface="HelveticaNeueLT Pro 65 Md"/>
              </a:rPr>
              <a:t> de un </a:t>
            </a:r>
            <a:r>
              <a:rPr lang="en-US" sz="1400" kern="1200" dirty="0" err="1" smtClean="0">
                <a:latin typeface="HelveticaNeueLT Pro 65 Md"/>
                <a:cs typeface="HelveticaNeueLT Pro 65 Md"/>
              </a:rPr>
              <a:t>monopolista</a:t>
            </a:r>
            <a:endParaRPr lang="en-US" sz="1400" kern="1200" dirty="0">
              <a:latin typeface="HelveticaNeueLT Pro 65 Md"/>
              <a:cs typeface="HelveticaNeueLT Pro 65 Md"/>
            </a:endParaRPr>
          </a:p>
        </p:txBody>
      </p:sp>
    </p:spTree>
    <p:extLst>
      <p:ext uri="{BB962C8B-B14F-4D97-AF65-F5344CB8AC3E}">
        <p14:creationId xmlns:p14="http://schemas.microsoft.com/office/powerpoint/2010/main" val="102409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12.4 </a:t>
            </a:r>
            <a:r>
              <a:rPr lang="en-US" sz="2400" dirty="0" err="1">
                <a:solidFill>
                  <a:schemeClr val="bg1"/>
                </a:solidFill>
                <a:latin typeface="Times New Roman" pitchFamily="18" charset="0"/>
                <a:cs typeface="Times New Roman" pitchFamily="18" charset="0"/>
              </a:rPr>
              <a:t>Elección</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cantidad</a:t>
            </a:r>
            <a:r>
              <a:rPr lang="en-US" sz="2400" dirty="0">
                <a:solidFill>
                  <a:schemeClr val="bg1"/>
                </a:solidFill>
                <a:latin typeface="Times New Roman" pitchFamily="18" charset="0"/>
                <a:cs typeface="Times New Roman" pitchFamily="18" charset="0"/>
              </a:rPr>
              <a:t> y el </a:t>
            </a:r>
            <a:r>
              <a:rPr lang="en-US" sz="2400" dirty="0" err="1">
                <a:solidFill>
                  <a:schemeClr val="bg1"/>
                </a:solidFill>
                <a:latin typeface="Times New Roman" pitchFamily="18" charset="0"/>
                <a:cs typeface="Times New Roman" pitchFamily="18" charset="0"/>
              </a:rPr>
              <a:t>precio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óptimos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Tiene</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curva</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oferta</a:t>
            </a:r>
            <a:r>
              <a:rPr lang="en-US" sz="2400" dirty="0" smtClean="0">
                <a:solidFill>
                  <a:schemeClr val="bg1"/>
                </a:solidFill>
                <a:latin typeface="Times New Roman" pitchFamily="18" charset="0"/>
                <a:cs typeface="Times New Roman" pitchFamily="18" charset="0"/>
              </a:rPr>
              <a:t> un </a:t>
            </a:r>
            <a:r>
              <a:rPr lang="en-US" sz="2400" dirty="0" err="1" smtClean="0">
                <a:solidFill>
                  <a:schemeClr val="bg1"/>
                </a:solidFill>
                <a:latin typeface="Times New Roman" pitchFamily="18" charset="0"/>
                <a:cs typeface="Times New Roman" pitchFamily="18" charset="0"/>
              </a:rPr>
              <a:t>monopolio</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33400" y="1447800"/>
            <a:ext cx="8305800" cy="5078313"/>
          </a:xfrm>
          <a:prstGeom prst="rect">
            <a:avLst/>
          </a:prstGeom>
          <a:noFill/>
        </p:spPr>
        <p:txBody>
          <a:bodyPr wrap="square" rtlCol="0">
            <a:spAutoFit/>
          </a:bodyPr>
          <a:lstStyle/>
          <a:p>
            <a:r>
              <a:rPr lang="en-US" sz="3600" dirty="0" smtClean="0">
                <a:latin typeface="Times New Roman" pitchFamily="18" charset="0"/>
                <a:cs typeface="Times New Roman" pitchFamily="18" charset="0"/>
              </a:rPr>
              <a:t>Una </a:t>
            </a:r>
            <a:r>
              <a:rPr lang="en-US" sz="3600" dirty="0" err="1" smtClean="0">
                <a:latin typeface="Times New Roman" pitchFamily="18" charset="0"/>
                <a:cs typeface="Times New Roman" pitchFamily="18" charset="0"/>
              </a:rPr>
              <a:t>curva</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oferta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responde</a:t>
            </a:r>
            <a:r>
              <a:rPr lang="en-US" sz="3600" dirty="0" smtClean="0">
                <a:latin typeface="Times New Roman" pitchFamily="18" charset="0"/>
                <a:cs typeface="Times New Roman" pitchFamily="18" charset="0"/>
              </a:rPr>
              <a:t> a la </a:t>
            </a:r>
            <a:r>
              <a:rPr lang="en-US" sz="3600" dirty="0" err="1" smtClean="0">
                <a:latin typeface="Times New Roman" pitchFamily="18" charset="0"/>
                <a:cs typeface="Times New Roman" pitchFamily="18" charset="0"/>
              </a:rPr>
              <a:t>pregunta</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Si el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es</a:t>
            </a:r>
            <a:r>
              <a:rPr lang="en-US" sz="3600" dirty="0" smtClean="0">
                <a:latin typeface="Times New Roman" pitchFamily="18" charset="0"/>
                <a:cs typeface="Times New Roman" pitchFamily="18" charset="0"/>
              </a:rPr>
              <a:t> </a:t>
            </a:r>
            <a:r>
              <a:rPr lang="en-US" sz="3600" i="1" dirty="0" smtClean="0">
                <a:latin typeface="Times New Roman" pitchFamily="18" charset="0"/>
                <a:cs typeface="Times New Roman" pitchFamily="18" charset="0"/>
              </a:rPr>
              <a:t>x</a:t>
            </a:r>
            <a:r>
              <a:rPr lang="en-US" sz="3600" dirty="0" smtClean="0">
                <a:latin typeface="Times New Roman" pitchFamily="18" charset="0"/>
                <a:cs typeface="Times New Roman" pitchFamily="18" charset="0"/>
              </a:rPr>
              <a:t>$, ¿cu</a:t>
            </a:r>
            <a:r>
              <a:rPr lang="es-ES" sz="3600" dirty="0" err="1" smtClean="0">
                <a:latin typeface="Times New Roman" pitchFamily="18" charset="0"/>
                <a:cs typeface="Times New Roman" pitchFamily="18" charset="0"/>
              </a:rPr>
              <a:t>ántas</a:t>
            </a:r>
            <a:r>
              <a:rPr lang="es-ES" sz="3600" dirty="0" smtClean="0">
                <a:latin typeface="Times New Roman" pitchFamily="18" charset="0"/>
                <a:cs typeface="Times New Roman" pitchFamily="18" charset="0"/>
              </a:rPr>
              <a:t> unidades quiere producir la empresa</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 </a:t>
            </a:r>
            <a:r>
              <a:rPr lang="en-US" sz="3600" dirty="0" err="1" smtClean="0">
                <a:latin typeface="Times New Roman" pitchFamily="18" charset="0"/>
                <a:cs typeface="Times New Roman" pitchFamily="18" charset="0"/>
              </a:rPr>
              <a:t>monopolista</a:t>
            </a:r>
            <a:r>
              <a:rPr lang="en-US" sz="3600" dirty="0" smtClean="0">
                <a:latin typeface="Times New Roman" pitchFamily="18" charset="0"/>
                <a:cs typeface="Times New Roman" pitchFamily="18" charset="0"/>
              </a:rPr>
              <a:t> no </a:t>
            </a:r>
            <a:r>
              <a:rPr lang="en-US" sz="3600" dirty="0" err="1" smtClean="0">
                <a:latin typeface="Times New Roman" pitchFamily="18" charset="0"/>
                <a:cs typeface="Times New Roman" pitchFamily="18" charset="0"/>
              </a:rPr>
              <a:t>es</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tomador</a:t>
            </a:r>
            <a:r>
              <a:rPr lang="en-US" sz="3600" dirty="0" smtClean="0">
                <a:latin typeface="Times New Roman" pitchFamily="18" charset="0"/>
                <a:cs typeface="Times New Roman" pitchFamily="18" charset="0"/>
              </a:rPr>
              <a:t> del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sino</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fija</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consecuencia</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relaci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 la oferta no existe</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4900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12.5 La </a:t>
            </a:r>
            <a:r>
              <a:rPr lang="en-US" sz="2400" dirty="0" err="1" smtClean="0">
                <a:solidFill>
                  <a:schemeClr val="bg1"/>
                </a:solidFill>
                <a:latin typeface="Times New Roman" pitchFamily="18" charset="0"/>
                <a:cs typeface="Times New Roman" pitchFamily="18" charset="0"/>
              </a:rPr>
              <a:t>mano</a:t>
            </a:r>
            <a:r>
              <a:rPr lang="en-US" sz="2400" dirty="0" smtClean="0">
                <a:solidFill>
                  <a:schemeClr val="bg1"/>
                </a:solidFill>
                <a:latin typeface="Times New Roman" pitchFamily="18" charset="0"/>
                <a:cs typeface="Times New Roman" pitchFamily="18" charset="0"/>
              </a:rPr>
              <a:t> invisible “</a:t>
            </a:r>
            <a:r>
              <a:rPr lang="en-US" sz="2400" dirty="0" err="1" smtClean="0">
                <a:solidFill>
                  <a:schemeClr val="bg1"/>
                </a:solidFill>
                <a:latin typeface="Times New Roman" pitchFamily="18" charset="0"/>
                <a:cs typeface="Times New Roman" pitchFamily="18" charset="0"/>
              </a:rPr>
              <a:t>defectuosa</a:t>
            </a:r>
            <a:r>
              <a:rPr lang="en-US" sz="2400" dirty="0" smtClean="0">
                <a:solidFill>
                  <a:schemeClr val="bg1"/>
                </a:solidFill>
                <a:latin typeface="Times New Roman" pitchFamily="18" charset="0"/>
                <a:cs typeface="Times New Roman" pitchFamily="18" charset="0"/>
              </a:rPr>
              <a:t>”; el </a:t>
            </a:r>
            <a:r>
              <a:rPr lang="en-US" sz="2400" dirty="0" err="1" smtClean="0">
                <a:solidFill>
                  <a:schemeClr val="bg1"/>
                </a:solidFill>
                <a:latin typeface="Times New Roman" pitchFamily="18" charset="0"/>
                <a:cs typeface="Times New Roman" pitchFamily="18" charset="0"/>
              </a:rPr>
              <a:t>coste</a:t>
            </a:r>
            <a:r>
              <a:rPr lang="en-US" sz="2400" dirty="0" smtClean="0">
                <a:solidFill>
                  <a:schemeClr val="bg1"/>
                </a:solidFill>
                <a:latin typeface="Times New Roman" pitchFamily="18" charset="0"/>
                <a:cs typeface="Times New Roman" pitchFamily="18" charset="0"/>
              </a:rPr>
              <a:t> del </a:t>
            </a:r>
            <a:r>
              <a:rPr lang="en-US" sz="2400" dirty="0" err="1" smtClean="0">
                <a:solidFill>
                  <a:schemeClr val="bg1"/>
                </a:solidFill>
                <a:latin typeface="Times New Roman" pitchFamily="18" charset="0"/>
                <a:cs typeface="Times New Roman" pitchFamily="18" charset="0"/>
              </a:rPr>
              <a:t>monopolio</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76400" y="2286000"/>
            <a:ext cx="6019800" cy="3444924"/>
          </a:xfrm>
          <a:prstGeom prst="rect">
            <a:avLst/>
          </a:prstGeom>
          <a:ln>
            <a:solidFill>
              <a:srgbClr val="000000"/>
            </a:solidFill>
          </a:ln>
        </p:spPr>
      </p:pic>
      <p:sp>
        <p:nvSpPr>
          <p:cNvPr id="3" name="TextBox 2"/>
          <p:cNvSpPr txBox="1"/>
          <p:nvPr/>
        </p:nvSpPr>
        <p:spPr>
          <a:xfrm>
            <a:off x="762000" y="1371601"/>
            <a:ext cx="7467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La </a:t>
            </a:r>
            <a:r>
              <a:rPr lang="en-US" sz="3600" dirty="0" err="1" smtClean="0">
                <a:latin typeface="Times New Roman" pitchFamily="18" charset="0"/>
                <a:cs typeface="Times New Roman" pitchFamily="18" charset="0"/>
              </a:rPr>
              <a:t>mano</a:t>
            </a:r>
            <a:r>
              <a:rPr lang="en-US" sz="3600" dirty="0" smtClean="0">
                <a:latin typeface="Times New Roman" pitchFamily="18" charset="0"/>
                <a:cs typeface="Times New Roman" pitchFamily="18" charset="0"/>
              </a:rPr>
              <a:t> invisible “</a:t>
            </a:r>
            <a:r>
              <a:rPr lang="en-US" sz="3600" dirty="0" err="1" smtClean="0">
                <a:latin typeface="Times New Roman" pitchFamily="18" charset="0"/>
                <a:cs typeface="Times New Roman" pitchFamily="18" charset="0"/>
              </a:rPr>
              <a:t>rota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79411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12.5 </a:t>
            </a:r>
            <a:r>
              <a:rPr lang="en-US" sz="2400" dirty="0">
                <a:solidFill>
                  <a:schemeClr val="bg1"/>
                </a:solidFill>
                <a:latin typeface="Times New Roman" pitchFamily="18" charset="0"/>
                <a:cs typeface="Times New Roman" pitchFamily="18" charset="0"/>
              </a:rPr>
              <a:t>La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coste</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monopolio</a:t>
            </a:r>
            <a:endParaRPr lang="en-US" sz="2400" dirty="0">
              <a:solidFill>
                <a:schemeClr val="bg1"/>
              </a:solidFill>
              <a:latin typeface="Times New Roman" pitchFamily="18" charset="0"/>
              <a:cs typeface="Times New Roman" pitchFamily="18" charset="0"/>
            </a:endParaRPr>
          </a:p>
        </p:txBody>
      </p:sp>
      <p:pic>
        <p:nvPicPr>
          <p:cNvPr id="7" name="Picture 6" descr="ALL_Exhibit_12.11_02.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8" name="Picture 7" descr="ALL_Exhibit_12.11_03.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9" name="Picture 8" descr="ALL_Exhibit_12.11_04.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0" name="Picture 9" descr="ALL_Exhibit_12.11_05.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1" name="Picture 10" descr="ALL_Exhibit_12.11_06.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2" name="Picture 11" descr="ALL_Exhibit_12.11_07.psd"/>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3" name="Picture 12" descr="ALL_Exhibit_12.11_08.psd"/>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4" name="Picture 13" descr="ALL_Exhibit_12.11_09.psd"/>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5" name="Picture 14" descr="ALL_Exhibit_12.11_10.psd"/>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7" name="Picture 16"/>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2515" y="1828800"/>
            <a:ext cx="8888352" cy="3352800"/>
          </a:xfrm>
          <a:prstGeom prst="rect">
            <a:avLst/>
          </a:prstGeom>
        </p:spPr>
      </p:pic>
      <p:sp>
        <p:nvSpPr>
          <p:cNvPr id="18" name="Title 1"/>
          <p:cNvSpPr>
            <a:spLocks noGrp="1"/>
          </p:cNvSpPr>
          <p:nvPr/>
        </p:nvSpPr>
        <p:spPr>
          <a:xfrm>
            <a:off x="1066800" y="5486400"/>
            <a:ext cx="6919783"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err="1" smtClean="0">
                <a:solidFill>
                  <a:schemeClr val="tx2">
                    <a:lumMod val="60000"/>
                    <a:lumOff val="40000"/>
                  </a:schemeClr>
                </a:solidFill>
                <a:latin typeface="HelveticaNeueLT Pro 65 Md"/>
                <a:cs typeface="HelveticaNeueLT Pro 65 Md"/>
              </a:rPr>
              <a:t>Figura</a:t>
            </a:r>
            <a:r>
              <a:rPr lang="en-US" sz="1400" kern="1200" dirty="0" smtClean="0">
                <a:solidFill>
                  <a:schemeClr val="tx2">
                    <a:lumMod val="60000"/>
                    <a:lumOff val="40000"/>
                  </a:schemeClr>
                </a:solidFill>
                <a:latin typeface="HelveticaNeueLT Pro 65 Md"/>
                <a:cs typeface="HelveticaNeueLT Pro 65 Md"/>
              </a:rPr>
              <a:t> 12.11 </a:t>
            </a:r>
            <a:r>
              <a:rPr lang="en-US" sz="1400" kern="1200" dirty="0" err="1" smtClean="0">
                <a:latin typeface="HelveticaNeueLT Pro 65 Md"/>
                <a:cs typeface="HelveticaNeueLT Pro 65 Md"/>
              </a:rPr>
              <a:t>Distribución</a:t>
            </a:r>
            <a:r>
              <a:rPr lang="en-US" sz="1400" kern="1200" dirty="0" smtClean="0">
                <a:latin typeface="HelveticaNeueLT Pro 65 Md"/>
                <a:cs typeface="HelveticaNeueLT Pro 65 Md"/>
              </a:rPr>
              <a:t> del </a:t>
            </a:r>
            <a:r>
              <a:rPr lang="en-US" sz="1400" kern="1200" dirty="0" err="1" smtClean="0">
                <a:latin typeface="HelveticaNeueLT Pro 65 Md"/>
                <a:cs typeface="HelveticaNeueLT Pro 65 Md"/>
              </a:rPr>
              <a:t>excedente</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Competencia</a:t>
            </a:r>
            <a:r>
              <a:rPr lang="en-US" sz="1400" kern="1200" dirty="0" smtClean="0">
                <a:latin typeface="HelveticaNeueLT Pro 65 Md"/>
                <a:cs typeface="HelveticaNeueLT Pro 65 Md"/>
              </a:rPr>
              <a:t> perfecta </a:t>
            </a:r>
            <a:r>
              <a:rPr lang="en-US" sz="1400" kern="1200" dirty="0" err="1" smtClean="0">
                <a:latin typeface="HelveticaNeueLT Pro 65 Md"/>
                <a:cs typeface="HelveticaNeueLT Pro 65 Md"/>
              </a:rPr>
              <a:t>frente</a:t>
            </a:r>
            <a:r>
              <a:rPr lang="en-US" sz="1400" kern="1200" dirty="0" smtClean="0">
                <a:latin typeface="HelveticaNeueLT Pro 65 Md"/>
                <a:cs typeface="HelveticaNeueLT Pro 65 Md"/>
              </a:rPr>
              <a:t> a </a:t>
            </a:r>
            <a:r>
              <a:rPr lang="en-US" sz="1400" kern="1200" dirty="0" err="1" smtClean="0">
                <a:latin typeface="HelveticaNeueLT Pro 65 Md"/>
                <a:cs typeface="HelveticaNeueLT Pro 65 Md"/>
              </a:rPr>
              <a:t>monopolio</a:t>
            </a:r>
            <a:endParaRPr lang="en-US" sz="1400" kern="1200" dirty="0">
              <a:latin typeface="HelveticaNeueLT Pro 65 Md"/>
              <a:cs typeface="HelveticaNeueLT Pro 65 Md"/>
            </a:endParaRPr>
          </a:p>
        </p:txBody>
      </p:sp>
    </p:spTree>
    <p:extLst>
      <p:ext uri="{BB962C8B-B14F-4D97-AF65-F5344CB8AC3E}">
        <p14:creationId xmlns:p14="http://schemas.microsoft.com/office/powerpoint/2010/main" val="41736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smtClean="0">
                <a:solidFill>
                  <a:schemeClr val="bg1"/>
                </a:solidFill>
                <a:latin typeface="Times New Roman" pitchFamily="18" charset="0"/>
                <a:cs typeface="Times New Roman" pitchFamily="18" charset="0"/>
              </a:rPr>
              <a:t>Restablecimiento</a:t>
            </a:r>
            <a:r>
              <a:rPr lang="en-US" sz="2400" dirty="0" smtClean="0">
                <a:solidFill>
                  <a:schemeClr val="bg1"/>
                </a:solidFill>
                <a:latin typeface="Times New Roman" pitchFamily="18" charset="0"/>
                <a:cs typeface="Times New Roman" pitchFamily="18" charset="0"/>
              </a:rPr>
              <a:t> de la </a:t>
            </a:r>
            <a:r>
              <a:rPr lang="en-US" sz="2400" dirty="0" err="1" smtClean="0">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pic>
        <p:nvPicPr>
          <p:cNvPr id="6" name="Picture 5" descr="ALL_Exhibit_12.11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7" name="Picture 6" descr="ALL_Exhibit_12.11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8" name="Picture 7" descr="ALL_Exhibit_12.11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9" name="Picture 8" descr="ALL_Exhibit_12.11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0" name="Picture 9" descr="ALL_Exhibit_12.11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1" name="Picture 10" descr="ALL_Exhibit_12.11_06.psd"/>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2" name="Picture 11" descr="ALL_Exhibit_12.11_07.psd"/>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3" name="Picture 12" descr="ALL_Exhibit_12.11_08.psd"/>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4" name="Picture 13" descr="ALL_Exhibit_12.11_09.psd"/>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5" name="Picture 14" descr="ALL_Exhibit_12.11_10.psd"/>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6" name="Picture 15" descr="ALL_Exhibit_12.11_11.psd"/>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14400" y="1828800"/>
            <a:ext cx="7445829" cy="2895600"/>
          </a:xfrm>
          <a:prstGeom prst="rect">
            <a:avLst/>
          </a:prstGeom>
        </p:spPr>
      </p:pic>
      <p:pic>
        <p:nvPicPr>
          <p:cNvPr id="17" name="Picture 1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52400" y="1623922"/>
            <a:ext cx="8763000" cy="3481478"/>
          </a:xfrm>
          <a:prstGeom prst="rect">
            <a:avLst/>
          </a:prstGeom>
        </p:spPr>
      </p:pic>
      <p:sp>
        <p:nvSpPr>
          <p:cNvPr id="18" name="Title 1"/>
          <p:cNvSpPr>
            <a:spLocks noGrp="1"/>
          </p:cNvSpPr>
          <p:nvPr/>
        </p:nvSpPr>
        <p:spPr>
          <a:xfrm>
            <a:off x="1066800" y="5486400"/>
            <a:ext cx="6919783"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dirty="0" err="1">
                <a:solidFill>
                  <a:schemeClr val="tx2">
                    <a:lumMod val="60000"/>
                    <a:lumOff val="40000"/>
                  </a:schemeClr>
                </a:solidFill>
                <a:latin typeface="HelveticaNeueLT Pro 65 Md"/>
                <a:cs typeface="HelveticaNeueLT Pro 65 Md"/>
              </a:rPr>
              <a:t>Figura</a:t>
            </a:r>
            <a:r>
              <a:rPr lang="en-US" sz="1400" dirty="0">
                <a:solidFill>
                  <a:schemeClr val="tx2">
                    <a:lumMod val="60000"/>
                    <a:lumOff val="40000"/>
                  </a:schemeClr>
                </a:solidFill>
                <a:latin typeface="HelveticaNeueLT Pro 65 Md"/>
                <a:cs typeface="HelveticaNeueLT Pro 65 Md"/>
              </a:rPr>
              <a:t> 12.11 </a:t>
            </a:r>
            <a:r>
              <a:rPr lang="en-US" sz="1400" dirty="0" err="1" smtClean="0">
                <a:latin typeface="HelveticaNeueLT Pro 65 Md"/>
                <a:cs typeface="HelveticaNeueLT Pro 65 Md"/>
              </a:rPr>
              <a:t>Distribución</a:t>
            </a:r>
            <a:r>
              <a:rPr lang="en-US" sz="1400" dirty="0" smtClean="0">
                <a:latin typeface="HelveticaNeueLT Pro 65 Md"/>
                <a:cs typeface="HelveticaNeueLT Pro 65 Md"/>
              </a:rPr>
              <a:t> </a:t>
            </a:r>
            <a:r>
              <a:rPr lang="en-US" sz="1400" dirty="0">
                <a:latin typeface="HelveticaNeueLT Pro 65 Md"/>
                <a:cs typeface="HelveticaNeueLT Pro 65 Md"/>
              </a:rPr>
              <a:t>del </a:t>
            </a:r>
            <a:r>
              <a:rPr lang="en-US" sz="1400" dirty="0" err="1">
                <a:latin typeface="HelveticaNeueLT Pro 65 Md"/>
                <a:cs typeface="HelveticaNeueLT Pro 65 Md"/>
              </a:rPr>
              <a:t>excedente</a:t>
            </a:r>
            <a:r>
              <a:rPr lang="en-US" sz="1400" dirty="0">
                <a:latin typeface="HelveticaNeueLT Pro 65 Md"/>
                <a:cs typeface="HelveticaNeueLT Pro 65 Md"/>
              </a:rPr>
              <a:t>: </a:t>
            </a:r>
            <a:r>
              <a:rPr lang="en-US" sz="1400" dirty="0" err="1" smtClean="0">
                <a:latin typeface="HelveticaNeueLT Pro 65 Md"/>
                <a:cs typeface="HelveticaNeueLT Pro 65 Md"/>
              </a:rPr>
              <a:t>competencia</a:t>
            </a:r>
            <a:r>
              <a:rPr lang="en-US" sz="1400" dirty="0" smtClean="0">
                <a:latin typeface="HelveticaNeueLT Pro 65 Md"/>
                <a:cs typeface="HelveticaNeueLT Pro 65 Md"/>
              </a:rPr>
              <a:t> </a:t>
            </a:r>
            <a:r>
              <a:rPr lang="en-US" sz="1400" dirty="0">
                <a:latin typeface="HelveticaNeueLT Pro 65 Md"/>
                <a:cs typeface="HelveticaNeueLT Pro 65 Md"/>
              </a:rPr>
              <a:t>perfecta </a:t>
            </a:r>
            <a:r>
              <a:rPr lang="en-US" sz="1400" dirty="0" err="1">
                <a:latin typeface="HelveticaNeueLT Pro 65 Md"/>
                <a:cs typeface="HelveticaNeueLT Pro 65 Md"/>
              </a:rPr>
              <a:t>frente</a:t>
            </a:r>
            <a:r>
              <a:rPr lang="en-US" sz="1400" dirty="0">
                <a:latin typeface="HelveticaNeueLT Pro 65 Md"/>
                <a:cs typeface="HelveticaNeueLT Pro 65 Md"/>
              </a:rPr>
              <a:t> a </a:t>
            </a:r>
            <a:r>
              <a:rPr lang="en-US" sz="1400" dirty="0" err="1">
                <a:latin typeface="HelveticaNeueLT Pro 65 Md"/>
                <a:cs typeface="HelveticaNeueLT Pro 65 Md"/>
              </a:rPr>
              <a:t>monopolio</a:t>
            </a:r>
            <a:endParaRPr lang="en-US" sz="1400" dirty="0">
              <a:latin typeface="HelveticaNeueLT Pro 65 Md"/>
              <a:cs typeface="HelveticaNeueLT Pro 65 Md"/>
            </a:endParaRPr>
          </a:p>
        </p:txBody>
      </p:sp>
    </p:spTree>
    <p:extLst>
      <p:ext uri="{BB962C8B-B14F-4D97-AF65-F5344CB8AC3E}">
        <p14:creationId xmlns:p14="http://schemas.microsoft.com/office/powerpoint/2010/main" val="26216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1"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12.6 </a:t>
            </a:r>
            <a:r>
              <a:rPr lang="en-US" sz="2400" dirty="0" err="1">
                <a:solidFill>
                  <a:schemeClr val="bg1"/>
                </a:solidFill>
                <a:latin typeface="Times New Roman" pitchFamily="18" charset="0"/>
                <a:cs typeface="Times New Roman" pitchFamily="18" charset="0"/>
              </a:rPr>
              <a:t>Restablecimiento</a:t>
            </a:r>
            <a:r>
              <a:rPr lang="en-US" sz="2400" dirty="0">
                <a:solidFill>
                  <a:schemeClr val="bg1"/>
                </a:solidFill>
                <a:latin typeface="Times New Roman" pitchFamily="18" charset="0"/>
                <a:cs typeface="Times New Roman" pitchFamily="18" charset="0"/>
              </a:rPr>
              <a:t> de la </a:t>
            </a:r>
            <a:r>
              <a:rPr lang="en-US" sz="2400" dirty="0" err="1">
                <a:solidFill>
                  <a:schemeClr val="bg1"/>
                </a:solidFill>
                <a:latin typeface="Times New Roman" pitchFamily="18" charset="0"/>
                <a:cs typeface="Times New Roman" pitchFamily="18" charset="0"/>
              </a:rPr>
              <a:t>eficiencia</a:t>
            </a:r>
            <a:r>
              <a:rPr lang="en-US" sz="2400" dirty="0">
                <a:solidFill>
                  <a:schemeClr val="bg1"/>
                </a:solidFill>
                <a:latin typeface="Times New Roman" pitchFamily="18" charset="0"/>
                <a:cs typeface="Times New Roman" pitchFamily="18" charset="0"/>
              </a:rPr>
              <a:t> </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tipos</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discriminación</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precios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533400" y="1676400"/>
            <a:ext cx="8229600"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a:t>
            </a:r>
            <a:r>
              <a:rPr lang="en-US" sz="3600" dirty="0" smtClean="0">
                <a:latin typeface="Times New Roman" pitchFamily="18" charset="0"/>
                <a:cs typeface="Times New Roman" pitchFamily="18" charset="0"/>
              </a:rPr>
              <a:t> las </a:t>
            </a:r>
            <a:r>
              <a:rPr lang="en-US" sz="3600" dirty="0" err="1" smtClean="0">
                <a:latin typeface="Times New Roman" pitchFamily="18" charset="0"/>
                <a:cs typeface="Times New Roman" pitchFamily="18" charset="0"/>
              </a:rPr>
              <a:t>empresas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ofrecen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descuentos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internet (o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correo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vez</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descontar</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directamente</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81200" y="3505200"/>
            <a:ext cx="5529818" cy="2527300"/>
          </a:xfrm>
          <a:prstGeom prst="rect">
            <a:avLst/>
          </a:prstGeom>
          <a:ln>
            <a:solidFill>
              <a:srgbClr val="000000"/>
            </a:solidFill>
          </a:ln>
        </p:spPr>
      </p:pic>
    </p:spTree>
    <p:extLst>
      <p:ext uri="{BB962C8B-B14F-4D97-AF65-F5344CB8AC3E}">
        <p14:creationId xmlns:p14="http://schemas.microsoft.com/office/powerpoint/2010/main" val="3275616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2817</TotalTime>
  <Words>2403</Words>
  <Application>Microsoft Office PowerPoint</Application>
  <PresentationFormat>On-screen Show (4:3)</PresentationFormat>
  <Paragraphs>169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Executive</vt:lpstr>
      <vt:lpstr>PowerPoint Presentation</vt:lpstr>
      <vt:lpstr>Figura12.9 Elección de un precio que maximice los beneficios de Claritin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helena</cp:lastModifiedBy>
  <cp:revision>124</cp:revision>
  <dcterms:created xsi:type="dcterms:W3CDTF">2014-03-08T20:13:28Z</dcterms:created>
  <dcterms:modified xsi:type="dcterms:W3CDTF">2017-06-30T10:01:49Z</dcterms:modified>
</cp:coreProperties>
</file>